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613" r:id="rId2"/>
    <p:sldId id="816" r:id="rId3"/>
    <p:sldId id="859" r:id="rId4"/>
    <p:sldId id="815" r:id="rId5"/>
    <p:sldId id="818" r:id="rId6"/>
    <p:sldId id="819" r:id="rId7"/>
    <p:sldId id="820" r:id="rId8"/>
    <p:sldId id="821" r:id="rId9"/>
    <p:sldId id="822" r:id="rId10"/>
    <p:sldId id="823" r:id="rId11"/>
    <p:sldId id="824" r:id="rId12"/>
    <p:sldId id="861" r:id="rId13"/>
    <p:sldId id="825" r:id="rId14"/>
    <p:sldId id="826" r:id="rId15"/>
    <p:sldId id="860" r:id="rId16"/>
    <p:sldId id="828" r:id="rId17"/>
    <p:sldId id="829" r:id="rId18"/>
    <p:sldId id="830" r:id="rId19"/>
    <p:sldId id="831" r:id="rId20"/>
    <p:sldId id="832" r:id="rId21"/>
    <p:sldId id="833" r:id="rId22"/>
    <p:sldId id="834" r:id="rId23"/>
    <p:sldId id="835" r:id="rId24"/>
    <p:sldId id="836" r:id="rId25"/>
    <p:sldId id="837" r:id="rId26"/>
    <p:sldId id="838" r:id="rId27"/>
    <p:sldId id="839" r:id="rId28"/>
    <p:sldId id="840" r:id="rId29"/>
    <p:sldId id="842" r:id="rId30"/>
    <p:sldId id="849" r:id="rId31"/>
    <p:sldId id="850" r:id="rId32"/>
    <p:sldId id="851" r:id="rId33"/>
    <p:sldId id="852" r:id="rId34"/>
    <p:sldId id="853" r:id="rId35"/>
    <p:sldId id="854" r:id="rId36"/>
    <p:sldId id="855" r:id="rId37"/>
    <p:sldId id="857" r:id="rId38"/>
    <p:sldId id="858" r:id="rId39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使用者" initials="W使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E6E0EC"/>
    <a:srgbClr val="CCC1DA"/>
    <a:srgbClr val="4F81BD"/>
    <a:srgbClr val="D0D8E8"/>
    <a:srgbClr val="0000FF"/>
    <a:srgbClr val="B48457"/>
    <a:srgbClr val="FCF2CE"/>
    <a:srgbClr val="FFCC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3" autoAdjust="0"/>
    <p:restoredTop sz="93789" autoAdjust="0"/>
  </p:normalViewPr>
  <p:slideViewPr>
    <p:cSldViewPr>
      <p:cViewPr varScale="1">
        <p:scale>
          <a:sx n="96" d="100"/>
          <a:sy n="96" d="100"/>
        </p:scale>
        <p:origin x="96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7" d="100"/>
        <a:sy n="12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pPr algn="l"/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 圖書館資源</a:t>
          </a:r>
          <a:endParaRPr lang="zh-TW" altLang="en-US" sz="19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0624856-9893-4F77-AD26-004651E0BD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3C4235E-E283-4B90-9398-DD1F664C4D2C}">
      <dgm:prSet phldrT="[文字]" custT="1"/>
      <dgm:spPr/>
      <dgm:t>
        <a:bodyPr/>
        <a:lstStyle/>
        <a:p>
          <a:r>
            <a:rPr lang="zh-TW" altLang="en-US" sz="19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dirty="0">
            <a:solidFill>
              <a:schemeClr val="bg1"/>
            </a:solidFill>
          </a:endParaRPr>
        </a:p>
      </dgm:t>
    </dgm:pt>
    <dgm:pt modelId="{AFF36435-049B-4964-A12C-48A8107B9A7A}" type="par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6E6A8994-D13A-46AC-AFEB-D38CFBE9D682}" type="sibTrans" cxnId="{B7145D9A-A6C6-44E7-9D9C-4055173F4AA3}">
      <dgm:prSet/>
      <dgm:spPr/>
      <dgm:t>
        <a:bodyPr/>
        <a:lstStyle/>
        <a:p>
          <a:endParaRPr lang="zh-TW" altLang="en-US"/>
        </a:p>
      </dgm:t>
    </dgm:pt>
    <dgm:pt modelId="{765AA2C7-1BF2-4858-8A00-093074BF864C}" type="pres">
      <dgm:prSet presAssocID="{40624856-9893-4F77-AD26-004651E0BD33}" presName="Name0" presStyleCnt="0">
        <dgm:presLayoutVars>
          <dgm:dir/>
          <dgm:animLvl val="lvl"/>
          <dgm:resizeHandles val="exact"/>
        </dgm:presLayoutVars>
      </dgm:prSet>
      <dgm:spPr/>
    </dgm:pt>
    <dgm:pt modelId="{EAEE6EC4-1C44-4189-B3DF-EF349D11009A}" type="pres">
      <dgm:prSet presAssocID="{E3C4235E-E283-4B90-9398-DD1F664C4D2C}" presName="parTxOnly" presStyleLbl="node1" presStyleIdx="0" presStyleCnt="1" custScaleX="198500" custScaleY="133495" custLinFactX="-22753" custLinFactNeighborX="-100000" custLinFactNeighborY="-83709">
        <dgm:presLayoutVars>
          <dgm:chMax val="0"/>
          <dgm:chPref val="0"/>
          <dgm:bulletEnabled val="1"/>
        </dgm:presLayoutVars>
      </dgm:prSet>
      <dgm:spPr/>
    </dgm:pt>
  </dgm:ptLst>
  <dgm:cxnLst>
    <dgm:cxn modelId="{AEDA883B-538B-4FCD-A3A2-F5BEEA10152D}" type="presOf" srcId="{40624856-9893-4F77-AD26-004651E0BD33}" destId="{765AA2C7-1BF2-4858-8A00-093074BF864C}" srcOrd="0" destOrd="0" presId="urn:microsoft.com/office/officeart/2005/8/layout/chevron1"/>
    <dgm:cxn modelId="{B7145D9A-A6C6-44E7-9D9C-4055173F4AA3}" srcId="{40624856-9893-4F77-AD26-004651E0BD33}" destId="{E3C4235E-E283-4B90-9398-DD1F664C4D2C}" srcOrd="0" destOrd="0" parTransId="{AFF36435-049B-4964-A12C-48A8107B9A7A}" sibTransId="{6E6A8994-D13A-46AC-AFEB-D38CFBE9D682}"/>
    <dgm:cxn modelId="{86FD75D9-9473-48F2-B8B8-2A2DA11BC08C}" type="presOf" srcId="{E3C4235E-E283-4B90-9398-DD1F664C4D2C}" destId="{EAEE6EC4-1C44-4189-B3DF-EF349D11009A}" srcOrd="0" destOrd="0" presId="urn:microsoft.com/office/officeart/2005/8/layout/chevron1"/>
    <dgm:cxn modelId="{7624CA63-4E70-4B42-AD2A-2AE7FB271884}" type="presParOf" srcId="{765AA2C7-1BF2-4858-8A00-093074BF864C}" destId="{EAEE6EC4-1C44-4189-B3DF-EF349D11009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 圖書館資源</a:t>
          </a:r>
          <a:endParaRPr lang="zh-TW" altLang="en-US" sz="19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6EC4-1C44-4189-B3DF-EF349D11009A}">
      <dsp:nvSpPr>
        <dsp:cNvPr id="0" name=""/>
        <dsp:cNvSpPr/>
      </dsp:nvSpPr>
      <dsp:spPr>
        <a:xfrm>
          <a:off x="0" y="0"/>
          <a:ext cx="2311705" cy="6218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圖書館資源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(</a:t>
          </a:r>
          <a:r>
            <a:rPr lang="zh-TW" altLang="en-US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續</a:t>
          </a:r>
          <a:r>
            <a:rPr lang="en-US" altLang="zh-TW" sz="1400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rPr>
            <a:t>)</a:t>
          </a:r>
          <a:endParaRPr lang="zh-TW" altLang="en-US" sz="1400" kern="1200" dirty="0">
            <a:solidFill>
              <a:schemeClr val="bg1"/>
            </a:solidFill>
          </a:endParaRPr>
        </a:p>
      </dsp:txBody>
      <dsp:txXfrm>
        <a:off x="310933" y="0"/>
        <a:ext cx="1689839" cy="621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798DD-3C21-4849-B96D-803DF3D67624}" type="datetime3">
              <a:rPr lang="zh-TW" altLang="en-US" smtClean="0"/>
              <a:t>115年8月31日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16B-9D8D-4504-95EE-4CA2ACFB3A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286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2945659" cy="49805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7" y="4"/>
            <a:ext cx="2945659" cy="498055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D1EB1398-CE2B-4A80-80F3-A0058BEEAFD2}" type="datetime3">
              <a:rPr lang="zh-TW" altLang="en-US" smtClean="0"/>
              <a:t>115年8月31日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4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6" y="9428585"/>
            <a:ext cx="2945659" cy="49805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7" y="9428585"/>
            <a:ext cx="2945659" cy="49805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D0CB6321-1B6C-4ABC-97F9-934825442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18323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B6321-1B6C-4ABC-97F9-93482544281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4509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CB6321-1B6C-4ABC-97F9-93482544281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651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B6321-1B6C-4ABC-97F9-93482544281E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3253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B6321-1B6C-4ABC-97F9-93482544281E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2204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B6321-1B6C-4ABC-97F9-93482544281E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570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813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E0990A7-F8A2-4B16-8796-050631F8629A}" type="slidenum">
              <a:rPr lang="en-US" altLang="zh-TW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32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19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018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28846809-4504-47E2-97F1-3B4F8C47F1DC}" type="slidenum">
              <a:rPr lang="en-US" altLang="zh-TW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33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34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C0211C5-8F5C-4DA0-B6EE-79A3F8B04E98}" type="slidenum">
              <a:rPr lang="en-US" altLang="zh-TW" smtClean="0"/>
              <a:pPr>
                <a:spcBef>
                  <a:spcPct val="0"/>
                </a:spcBef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053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7837-16D1-4C29-93A7-30A5E8F0E1EC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61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群組 6"/>
          <p:cNvGrpSpPr/>
          <p:nvPr userDrawn="1"/>
        </p:nvGrpSpPr>
        <p:grpSpPr>
          <a:xfrm>
            <a:off x="0" y="0"/>
            <a:ext cx="9144000" cy="926723"/>
            <a:chOff x="16633" y="-27384"/>
            <a:chExt cx="9144000" cy="926723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33" y="-27384"/>
              <a:ext cx="9144000" cy="92672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" name="群組 8"/>
            <p:cNvGrpSpPr/>
            <p:nvPr/>
          </p:nvGrpSpPr>
          <p:grpSpPr>
            <a:xfrm>
              <a:off x="107504" y="5218"/>
              <a:ext cx="3509266" cy="876118"/>
              <a:chOff x="-268906" y="-1072194"/>
              <a:chExt cx="2989708" cy="876118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68906" y="-1072194"/>
                <a:ext cx="805156" cy="876118"/>
              </a:xfrm>
              <a:prstGeom prst="rect">
                <a:avLst/>
              </a:prstGeom>
            </p:spPr>
          </p:pic>
          <p:pic>
            <p:nvPicPr>
              <p:cNvPr id="11" name="圖片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080" y="-764055"/>
                <a:ext cx="2000722" cy="5390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0215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E7C6F-E2BB-4CFE-A7F8-A462C35397B7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062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D844-16EC-4288-866A-8EE901E29CF1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554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F3E71-DB62-40F2-87B2-118789057C54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907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10CB-9098-470D-B9BA-28E62293DB97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47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11F08-B4D6-401D-9339-E22B7FDC071C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5758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AD4C-B177-4207-A99B-E675CE987533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970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B142-1599-42D2-9CC6-8C39A6A04992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94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14DA2-57DC-4538-869B-C445B3386DE2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162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C0F0-2D89-455D-8458-61C74CEFE367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54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8660" t="15699" r="76097" b="3594"/>
          <a:stretch>
            <a:fillRect/>
          </a:stretch>
        </p:blipFill>
        <p:spPr bwMode="auto">
          <a:xfrm>
            <a:off x="18855" y="895546"/>
            <a:ext cx="1366886" cy="593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889248" y="1124746"/>
            <a:ext cx="7931224" cy="500141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1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1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889248" y="202630"/>
            <a:ext cx="7931224" cy="706090"/>
          </a:xfrm>
          <a:prstGeom prst="rect">
            <a:avLst/>
          </a:prstGeom>
        </p:spPr>
        <p:txBody>
          <a:bodyPr/>
          <a:lstStyle>
            <a:lvl1pPr algn="ctr">
              <a:defRPr sz="3000" u="none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 sz="900" b="1">
                <a:solidFill>
                  <a:srgbClr val="00339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52B46C-11BF-4E39-A76F-BC42E72174FE}" type="slidenum">
              <a:rPr kumimoji="1" lang="en-US" altLang="zh-TW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517789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8660" t="15699" r="76097" b="3594"/>
          <a:stretch>
            <a:fillRect/>
          </a:stretch>
        </p:blipFill>
        <p:spPr bwMode="auto">
          <a:xfrm>
            <a:off x="18855" y="895546"/>
            <a:ext cx="1366886" cy="593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889248" y="1124746"/>
            <a:ext cx="7931224" cy="500141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1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1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 b="1">
                <a:solidFill>
                  <a:srgbClr val="00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889248" y="202630"/>
            <a:ext cx="7931224" cy="706090"/>
          </a:xfrm>
          <a:prstGeom prst="rect">
            <a:avLst/>
          </a:prstGeom>
        </p:spPr>
        <p:txBody>
          <a:bodyPr/>
          <a:lstStyle>
            <a:lvl1pPr algn="ctr">
              <a:defRPr sz="3000" u="none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 sz="900" b="1">
                <a:solidFill>
                  <a:srgbClr val="00339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52B46C-11BF-4E39-A76F-BC42E72174FE}" type="slidenum">
              <a:rPr kumimoji="1" lang="en-US" altLang="zh-TW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063647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華康行楷體W5(P)" pitchFamily="66" charset="-120"/>
                <a:ea typeface="華康行楷體W5(P)" pitchFamily="66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5000"/>
              </a:lnSpc>
              <a:defRPr sz="2400"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357938"/>
            <a:ext cx="1797050" cy="277812"/>
          </a:xfrm>
        </p:spPr>
        <p:txBody>
          <a:bodyPr lIns="0" rIns="0" anchor="ctr" anchorCtr="1"/>
          <a:lstStyle>
            <a:lvl1pPr algn="ct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9606898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2D1C-9021-42F4-A689-3BE68BC7F12B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056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22D1C-9021-42F4-A689-3BE68BC7F12B}" type="datetime1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BE773-897B-449B-AECA-3B5759315E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608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nkut.edu.tw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mail.google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16216" y="6492875"/>
            <a:ext cx="2133600" cy="365125"/>
          </a:xfrm>
        </p:spPr>
        <p:txBody>
          <a:bodyPr/>
          <a:lstStyle/>
          <a:p>
            <a:fld id="{053BE773-897B-449B-AECA-3B5759315EB4}" type="slidenum">
              <a:rPr lang="zh-TW" altLang="en-US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fld>
            <a:endParaRPr lang="zh-TW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882" y="1412776"/>
            <a:ext cx="9144000" cy="511256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endParaRPr lang="en-US" altLang="zh-TW" dirty="0">
              <a:ln w="12700">
                <a:solidFill>
                  <a:srgbClr val="675D59"/>
                </a:solidFill>
              </a:ln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TW" altLang="en-US" sz="4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圖書資訊處</a:t>
            </a:r>
            <a:endParaRPr lang="en-US" altLang="zh-TW" sz="48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lnSpc>
                <a:spcPts val="4000"/>
              </a:lnSpc>
            </a:pPr>
            <a:endParaRPr lang="en-US" altLang="zh-TW" sz="48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lnSpc>
                <a:spcPts val="4000"/>
              </a:lnSpc>
            </a:pPr>
            <a:r>
              <a:rPr lang="zh-TW" altLang="en-US" sz="4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資源簡介</a:t>
            </a:r>
            <a:endParaRPr lang="en-US" altLang="zh-TW" sz="48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lnSpc>
                <a:spcPts val="4000"/>
              </a:lnSpc>
            </a:pPr>
            <a:endParaRPr lang="en-US" altLang="zh-TW" dirty="0">
              <a:ln w="12700">
                <a:solidFill>
                  <a:srgbClr val="675D59"/>
                </a:solidFill>
              </a:ln>
              <a:solidFill>
                <a:srgbClr val="E8DED8">
                  <a:lumMod val="10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endParaRPr lang="zh-TW" altLang="en-US" sz="3600" dirty="0">
              <a:ln w="12700">
                <a:solidFill>
                  <a:srgbClr val="675D59"/>
                </a:solidFill>
              </a:ln>
              <a:solidFill>
                <a:srgbClr val="E8DED8">
                  <a:lumMod val="10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6" descr="本のライン素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" y="6309319"/>
            <a:ext cx="9020756" cy="54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2.bp.blogspot.com/-jcYv-6E5yto/XAY5uKHUDnI/AAAAAAABQeE/_xHydB8nAe4Z6vztAUckresMpi6GOmpIQCLcBGAs/s800/computer01_smi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03311"/>
            <a:ext cx="1697904" cy="158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4.bp.blogspot.com/-Y2x24NZuoms/XAY5yT3LAGI/AAAAAAABQew/1WmO0U59WbgW7pyxt8TiLilz6Eekg2RSACLcBGAs/s800/computer12_teh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526" y="4408858"/>
            <a:ext cx="1683378" cy="157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4.bp.blogspot.com/-qBow8N_wy8A/XAY5vOhcdxI/AAAAAAABQeQ/MT1cXr4k0rgiV92JJXw56ijFwKDQjtnVgCLcBGAs/s800/computer04_laugh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95294"/>
            <a:ext cx="1697904" cy="158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8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2564160"/>
            <a:ext cx="4302038" cy="3024336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圖書館資源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自學中心資源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英文線上學習測驗平台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校務行政資訊系統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啟用</a:t>
            </a:r>
            <a:r>
              <a:rPr kumimoji="1"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Web mail </a:t>
            </a: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帳號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校園無線網路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e-Learning </a:t>
            </a: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數位學習平台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TW" alt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279" y="1386482"/>
            <a:ext cx="2819400" cy="114300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大綱</a:t>
            </a:r>
          </a:p>
        </p:txBody>
      </p:sp>
      <p:sp>
        <p:nvSpPr>
          <p:cNvPr id="12292" name="Rectangle 3"/>
          <p:cNvSpPr txBox="1">
            <a:spLocks noChangeArrowheads="1"/>
          </p:cNvSpPr>
          <p:nvPr/>
        </p:nvSpPr>
        <p:spPr bwMode="auto">
          <a:xfrm>
            <a:off x="5169979" y="2529483"/>
            <a:ext cx="496855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669925" indent="-325438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022350" indent="-350838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339850" indent="-315913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1681163" indent="-339725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138363" indent="-339725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595563" indent="-339725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052763" indent="-339725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509963" indent="-339725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課程地圖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個人系統資訊安全維護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網路使用倫理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智慧財產權宣導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自由軟體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資源利用指引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993516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BE773-897B-449B-AECA-3B5759315E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2410" b="1205"/>
          <a:stretch/>
        </p:blipFill>
        <p:spPr>
          <a:xfrm>
            <a:off x="2483768" y="129863"/>
            <a:ext cx="5329572" cy="6728137"/>
          </a:xfrm>
          <a:prstGeom prst="rect">
            <a:avLst/>
          </a:prstGeom>
        </p:spPr>
      </p:pic>
      <p:sp>
        <p:nvSpPr>
          <p:cNvPr id="36" name="文字方塊 35"/>
          <p:cNvSpPr txBox="1"/>
          <p:nvPr/>
        </p:nvSpPr>
        <p:spPr>
          <a:xfrm>
            <a:off x="467544" y="404664"/>
            <a:ext cx="648072" cy="3970318"/>
          </a:xfrm>
          <a:prstGeom prst="rect">
            <a:avLst/>
          </a:prstGeom>
          <a:ln w="317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圖書資訊處位置</a:t>
            </a:r>
          </a:p>
        </p:txBody>
      </p:sp>
      <p:sp>
        <p:nvSpPr>
          <p:cNvPr id="37" name="橢圓 36"/>
          <p:cNvSpPr/>
          <p:nvPr/>
        </p:nvSpPr>
        <p:spPr>
          <a:xfrm>
            <a:off x="3707904" y="836712"/>
            <a:ext cx="1656184" cy="1656184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39" name="直線單箭頭接點 38"/>
          <p:cNvCxnSpPr/>
          <p:nvPr/>
        </p:nvCxnSpPr>
        <p:spPr>
          <a:xfrm>
            <a:off x="1115616" y="1772816"/>
            <a:ext cx="259228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709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5" name="Picture 4" descr="DSC_53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76872"/>
            <a:ext cx="3384376" cy="431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DSC_53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2279352"/>
            <a:ext cx="3384376" cy="431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107504" y="1196752"/>
            <a:ext cx="3888432" cy="648072"/>
          </a:xfrm>
        </p:spPr>
        <p:txBody>
          <a:bodyPr>
            <a:noAutofit/>
          </a:bodyPr>
          <a:lstStyle/>
          <a:p>
            <a:pPr marL="1163638" indent="-803275">
              <a:lnSpc>
                <a:spcPts val="3900"/>
              </a:lnSpc>
              <a:buNone/>
            </a:pPr>
            <a:r>
              <a:rPr lang="zh-TW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念先紀念圖書館</a:t>
            </a:r>
            <a:endParaRPr lang="en-US" altLang="zh-TW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21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74297" y="1916832"/>
            <a:ext cx="8594855" cy="1656183"/>
          </a:xfrm>
        </p:spPr>
        <p:txBody>
          <a:bodyPr>
            <a:normAutofit/>
          </a:bodyPr>
          <a:lstStyle/>
          <a:p>
            <a:pPr eaLnBrk="1" hangingPunct="1"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一樓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ts val="32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借還書櫃台、諮詢櫃台、閱報區、特色典藏區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952460997"/>
              </p:ext>
            </p:extLst>
          </p:nvPr>
        </p:nvGraphicFramePr>
        <p:xfrm>
          <a:off x="434480" y="1052736"/>
          <a:ext cx="2315606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群組 6"/>
          <p:cNvGrpSpPr/>
          <p:nvPr/>
        </p:nvGrpSpPr>
        <p:grpSpPr>
          <a:xfrm>
            <a:off x="107504" y="1052736"/>
            <a:ext cx="605346" cy="625144"/>
            <a:chOff x="0" y="0"/>
            <a:chExt cx="2391947" cy="527844"/>
          </a:xfrm>
        </p:grpSpPr>
        <p:sp>
          <p:nvSpPr>
            <p:cNvPr id="8" name="＞形箭號 7"/>
            <p:cNvSpPr/>
            <p:nvPr/>
          </p:nvSpPr>
          <p:spPr>
            <a:xfrm>
              <a:off x="0" y="0"/>
              <a:ext cx="2391947" cy="527844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9" name="＞形箭號 4"/>
            <p:cNvSpPr txBox="1"/>
            <p:nvPr/>
          </p:nvSpPr>
          <p:spPr>
            <a:xfrm>
              <a:off x="263924" y="0"/>
              <a:ext cx="1864103" cy="4730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012" tIns="30671" rIns="30671" bIns="3067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300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3488" t="4881" r="4664" b="-270"/>
          <a:stretch/>
        </p:blipFill>
        <p:spPr>
          <a:xfrm>
            <a:off x="4664794" y="3285312"/>
            <a:ext cx="4083670" cy="295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10"/>
          <a:srcRect l="302" t="-509" r="2902" b="509"/>
          <a:stretch/>
        </p:blipFill>
        <p:spPr>
          <a:xfrm>
            <a:off x="264057" y="3285312"/>
            <a:ext cx="4091919" cy="295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790042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91062" y="1844824"/>
            <a:ext cx="7765314" cy="1336346"/>
          </a:xfrm>
        </p:spPr>
        <p:txBody>
          <a:bodyPr>
            <a:noAutofit/>
          </a:bodyPr>
          <a:lstStyle/>
          <a:p>
            <a:pPr eaLnBrk="1" hangingPunct="1"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二樓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ts val="32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學習共享區、休閒閱覽區、討論室、簡報練習室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4341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r="11493"/>
          <a:stretch/>
        </p:blipFill>
        <p:spPr bwMode="auto">
          <a:xfrm>
            <a:off x="4716016" y="3344419"/>
            <a:ext cx="3744416" cy="28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群組 1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8" name="資料庫圖表 7"/>
            <p:cNvGraphicFramePr/>
            <p:nvPr>
              <p:extLst>
                <p:ext uri="{D42A27DB-BD31-4B8C-83A1-F6EECF244321}">
                  <p14:modId xmlns:p14="http://schemas.microsoft.com/office/powerpoint/2010/main" val="4245120174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9" name="群組 8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10" name="＞形箭號 9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1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028" name="Picture 4" descr="PC1006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63" y="3344419"/>
            <a:ext cx="3734497" cy="280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467500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74297" y="1916832"/>
            <a:ext cx="7632848" cy="1007794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三～四樓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中文書庫、教科書區</a:t>
            </a:r>
            <a:endParaRPr lang="zh-TW" altLang="en-US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 eaLnBrk="1" hangingPunct="1"/>
            <a:endParaRPr lang="en-US" altLang="zh-TW" dirty="0"/>
          </a:p>
        </p:txBody>
      </p:sp>
      <p:pic>
        <p:nvPicPr>
          <p:cNvPr id="190468" name="Picture 4"/>
          <p:cNvPicPr>
            <a:picLocks noChangeAspect="1" noChangeArrowheads="1"/>
          </p:cNvPicPr>
          <p:nvPr/>
        </p:nvPicPr>
        <p:blipFill rotWithShape="1">
          <a:blip r:embed="rId2"/>
          <a:srcRect t="4972" b="4825"/>
          <a:stretch/>
        </p:blipFill>
        <p:spPr bwMode="auto">
          <a:xfrm>
            <a:off x="4644008" y="3328242"/>
            <a:ext cx="4043499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群組 5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7" name="資料庫圖表 6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8" name="群組 7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9" name="＞形箭號 8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177" y="3328546"/>
            <a:ext cx="3921930" cy="273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386382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772816"/>
            <a:ext cx="8856984" cy="129614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五樓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自學中心</a:t>
            </a: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視聽欣賞區、數位學習室、小團體放映室、演講廳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10" name="資料庫圖表 9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11" name="群組 10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12" name="＞形箭號 11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3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6" name="Picture 7" descr="PICT0910"/>
          <p:cNvPicPr>
            <a:picLocks noChangeAspect="1" noChangeArrowheads="1"/>
          </p:cNvPicPr>
          <p:nvPr/>
        </p:nvPicPr>
        <p:blipFill rotWithShape="1">
          <a:blip r:embed="rId7"/>
          <a:srcRect t="31748" b="5226"/>
          <a:stretch/>
        </p:blipFill>
        <p:spPr bwMode="auto">
          <a:xfrm>
            <a:off x="4810738" y="2924944"/>
            <a:ext cx="377054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4" descr="PICT0991"/>
          <p:cNvPicPr>
            <a:picLocks noChangeAspect="1" noChangeArrowheads="1"/>
          </p:cNvPicPr>
          <p:nvPr/>
        </p:nvPicPr>
        <p:blipFill rotWithShape="1">
          <a:blip r:embed="rId8"/>
          <a:srcRect t="30970" r="6701" b="12279"/>
          <a:stretch/>
        </p:blipFill>
        <p:spPr bwMode="auto">
          <a:xfrm>
            <a:off x="615378" y="2924944"/>
            <a:ext cx="3792073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2506634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74297" y="1844824"/>
            <a:ext cx="6917983" cy="86409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六樓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西文書庫、師生著作區、研究小間</a:t>
            </a:r>
          </a:p>
          <a:p>
            <a:pPr lvl="1" eaLnBrk="1" hangingPunct="1"/>
            <a:endParaRPr lang="en-US" altLang="zh-TW" sz="2200" dirty="0"/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1" b="14150"/>
          <a:stretch/>
        </p:blipFill>
        <p:spPr bwMode="auto">
          <a:xfrm>
            <a:off x="827584" y="2996952"/>
            <a:ext cx="6789780" cy="3588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群組 4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6" name="資料庫圖表 5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7" name="群組 6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8" name="＞形箭號 7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256535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74297" y="1816863"/>
            <a:ext cx="7350031" cy="122413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七樓</a:t>
            </a:r>
            <a:endParaRPr lang="en-US" altLang="zh-TW" sz="2400" dirty="0">
              <a:solidFill>
                <a:schemeClr val="accent6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TW" sz="2400" dirty="0">
                <a:solidFill>
                  <a:schemeClr val="accent6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裝訂期刊區、四庫全書區、過期報紙</a:t>
            </a:r>
          </a:p>
          <a:p>
            <a:pPr lvl="1" eaLnBrk="1" hangingPunct="1"/>
            <a:endParaRPr lang="en-US" altLang="zh-TW" dirty="0"/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89" b="10674"/>
          <a:stretch>
            <a:fillRect/>
          </a:stretch>
        </p:blipFill>
        <p:spPr bwMode="auto">
          <a:xfrm>
            <a:off x="4860032" y="3142751"/>
            <a:ext cx="3908819" cy="3034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b="14854"/>
          <a:stretch>
            <a:fillRect/>
          </a:stretch>
        </p:blipFill>
        <p:spPr bwMode="auto">
          <a:xfrm>
            <a:off x="410177" y="3117156"/>
            <a:ext cx="3908819" cy="3060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群組 5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7" name="資料庫圖表 6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8" name="群組 7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9" name="＞形箭號 8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89679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23527" y="1669002"/>
            <a:ext cx="8296393" cy="456831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圖書館網址   </a:t>
            </a:r>
            <a:r>
              <a:rPr lang="en-US" altLang="zh-TW" spc="1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TW" sz="4000" spc="15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library</a:t>
            </a:r>
            <a:r>
              <a:rPr lang="en-US" altLang="zh-TW" spc="1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.nkut.edu.tw</a:t>
            </a:r>
          </a:p>
          <a:p>
            <a:pPr marL="0" lvl="1" indent="0">
              <a:buClr>
                <a:schemeClr val="accent1"/>
              </a:buClr>
              <a:buSzPct val="65000"/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1" indent="0">
              <a:lnSpc>
                <a:spcPts val="4000"/>
              </a:lnSpc>
              <a:buClr>
                <a:schemeClr val="accent1"/>
              </a:buClr>
              <a:buSzPct val="65000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功能：查詢館藏目錄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1" indent="0">
              <a:lnSpc>
                <a:spcPts val="4000"/>
              </a:lnSpc>
              <a:buClr>
                <a:schemeClr val="accent1"/>
              </a:buClr>
              <a:buSzPct val="65000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電子書刊連結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1" indent="0">
              <a:lnSpc>
                <a:spcPts val="4000"/>
              </a:lnSpc>
              <a:buClr>
                <a:schemeClr val="accent1"/>
              </a:buClr>
              <a:buSzPct val="65000"/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查詢借書狀況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lvl="1" indent="0">
              <a:lnSpc>
                <a:spcPts val="4000"/>
              </a:lnSpc>
              <a:buClr>
                <a:schemeClr val="accent1"/>
              </a:buClr>
              <a:buSzPct val="65000"/>
              <a:buFont typeface="Arial" panose="020B0604020202020204" pitchFamily="34" charset="0"/>
              <a:buNone/>
              <a:defRPr/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續借、預約圖書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等  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5" name="資料庫圖表 4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群組 5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7" name="＞形箭號 6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026" name="Picture 2" descr="図書館で本を検索している人のイラスト（女性）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54189" y="4221088"/>
            <a:ext cx="27817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1259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5229200"/>
            <a:ext cx="2890664" cy="709539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BE773-897B-449B-AECA-3B5759315EB4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t="8857"/>
          <a:stretch/>
        </p:blipFill>
        <p:spPr>
          <a:xfrm>
            <a:off x="0" y="1700808"/>
            <a:ext cx="9144000" cy="5256584"/>
          </a:xfrm>
          <a:prstGeom prst="rect">
            <a:avLst/>
          </a:prstGeom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3805065" y="5589241"/>
            <a:ext cx="1433006" cy="4320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直線圖說文字 2 14"/>
          <p:cNvSpPr/>
          <p:nvPr/>
        </p:nvSpPr>
        <p:spPr>
          <a:xfrm>
            <a:off x="5855318" y="5013176"/>
            <a:ext cx="2965154" cy="1108125"/>
          </a:xfrm>
          <a:prstGeom prst="borderCallout2">
            <a:avLst>
              <a:gd name="adj1" fmla="val 46412"/>
              <a:gd name="adj2" fmla="val -933"/>
              <a:gd name="adj3" fmla="val 47462"/>
              <a:gd name="adj4" fmla="val -10366"/>
              <a:gd name="adj5" fmla="val 58789"/>
              <a:gd name="adj6" fmla="val -203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000"/>
              </a:lnSpc>
            </a:pPr>
            <a:r>
              <a:rPr lang="zh-TW" altLang="en-US" sz="1600" spc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en-US" sz="2000" spc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個人借書帳戶  帳密</a:t>
            </a:r>
            <a:endParaRPr lang="en-US" altLang="zh-TW" sz="2000" spc="1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zh-TW" altLang="en-US" sz="2000" spc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en-US" sz="3000" spc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＝</a:t>
            </a:r>
            <a:r>
              <a:rPr lang="zh-TW" altLang="en-US" sz="2600" spc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000" spc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校務系統  帳密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20" name="資料庫圖表 19"/>
            <p:cNvGraphicFramePr/>
            <p:nvPr>
              <p:extLst>
                <p:ext uri="{D42A27DB-BD31-4B8C-83A1-F6EECF244321}">
                  <p14:modId xmlns:p14="http://schemas.microsoft.com/office/powerpoint/2010/main" val="402359221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21" name="群組 20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22" name="＞形箭號 21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0688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784887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圖書館服務時間：</a:t>
            </a:r>
            <a:endParaRPr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　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星期  一、五        →   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8:15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～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16:45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TW" sz="2800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星期  二、三、四  →   </a:t>
            </a:r>
            <a:r>
              <a:rPr lang="en-US" altLang="zh-TW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8:15</a:t>
            </a:r>
            <a:r>
              <a:rPr lang="zh-TW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～</a:t>
            </a:r>
            <a:r>
              <a:rPr lang="en-US" altLang="zh-TW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20:15</a:t>
            </a:r>
            <a:r>
              <a:rPr lang="zh-TW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延至晚上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　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星期  六               →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9:15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～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16:45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TW" sz="2800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自學中心服務時間：</a:t>
            </a:r>
            <a:endParaRPr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星期 一 ～ 五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　 → 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12:30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～</a:t>
            </a:r>
            <a:r>
              <a:rPr lang="en-US" altLang="zh-TW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16:45</a:t>
            </a:r>
            <a:r>
              <a:rPr lang="zh-TW" altLang="en-US" sz="2800" dirty="0">
                <a:solidFill>
                  <a:schemeClr val="accent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TW" sz="2800" dirty="0">
              <a:solidFill>
                <a:schemeClr val="accent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lnSpc>
                <a:spcPct val="250000"/>
              </a:lnSpc>
              <a:spcBef>
                <a:spcPts val="0"/>
              </a:spcBef>
              <a:buNone/>
              <a:defRPr/>
            </a:pPr>
            <a:r>
              <a:rPr lang="zh-TW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◎ </a:t>
            </a:r>
            <a:r>
              <a:rPr lang="zh-TW" altLang="zh-TW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國定假日休館</a:t>
            </a:r>
            <a:r>
              <a:rPr lang="zh-TW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endParaRPr lang="en-US" altLang="zh-TW" sz="2200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zh-TW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◎ </a:t>
            </a:r>
            <a:r>
              <a:rPr lang="zh-TW" altLang="zh-TW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若有變動另行公告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sz="3000" dirty="0"/>
          </a:p>
        </p:txBody>
      </p:sp>
      <p:grpSp>
        <p:nvGrpSpPr>
          <p:cNvPr id="4" name="群組 3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5" name="資料庫圖表 4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6" name="群組 5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7" name="＞形箭號 6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9" name="Picture 2" descr="本を読んで閃いた人のイラスト（男性）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367" y="3933056"/>
            <a:ext cx="3055633" cy="303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87920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16832"/>
            <a:ext cx="8229600" cy="432048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借書證件：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學生證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未發證前以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身分證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或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駕照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替代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借書冊數：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學生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冊、研究生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冊</a:t>
            </a:r>
            <a:endParaRPr lang="en-US" altLang="zh-TW" sz="26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借書天數：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天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，可續借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次，每次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</a:t>
            </a:r>
            <a:b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    於到期日前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天內辦理</a:t>
            </a: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00"/>
              </a:lnSpc>
              <a:spcBef>
                <a:spcPts val="1200"/>
              </a:spcBef>
            </a:pP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逾期還書：應繳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違約金每冊每天</a:t>
            </a:r>
            <a: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元</a:t>
            </a:r>
            <a:br>
              <a:rPr lang="en-US" altLang="zh-TW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     或以勞作服務扣抵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5" name="資料庫圖表 4"/>
            <p:cNvGraphicFramePr/>
            <p:nvPr>
              <p:extLst>
                <p:ext uri="{D42A27DB-BD31-4B8C-83A1-F6EECF244321}">
                  <p14:modId xmlns:p14="http://schemas.microsoft.com/office/powerpoint/2010/main" val="2212457457"/>
                </p:ext>
              </p:extLst>
            </p:nvPr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群組 5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7" name="＞形箭號 6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TW" altLang="en-US" sz="2300" kern="120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028" name="Picture 4" descr="図書係の女の子のイラスト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20893"/>
            <a:ext cx="3211432" cy="344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4205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916284"/>
            <a:ext cx="4148381" cy="36090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BE773-897B-449B-AECA-3B5759315EB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21" y="2916285"/>
            <a:ext cx="3757489" cy="36090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字方塊 6"/>
          <p:cNvSpPr txBox="1"/>
          <p:nvPr/>
        </p:nvSpPr>
        <p:spPr>
          <a:xfrm>
            <a:off x="434480" y="1772816"/>
            <a:ext cx="7521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除了</a:t>
            </a:r>
            <a:r>
              <a:rPr kumimoji="0" lang="en-US" altLang="zh-TW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25</a:t>
            </a:r>
            <a:r>
              <a:rPr kumimoji="0" lang="zh-TW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多萬冊藏書，還有豐富的電子書刊雜誌～</a:t>
            </a:r>
            <a:br>
              <a:rPr kumimoji="0" lang="en-US" altLang="zh-TW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雲端閱讀  書香隨行</a:t>
            </a:r>
            <a:r>
              <a:rPr kumimoji="0" lang="en-US" altLang="zh-TW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!</a:t>
            </a: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107504" y="1052735"/>
            <a:ext cx="2642582" cy="651777"/>
            <a:chOff x="107504" y="1052735"/>
            <a:chExt cx="2642582" cy="651777"/>
          </a:xfrm>
        </p:grpSpPr>
        <p:graphicFrame>
          <p:nvGraphicFramePr>
            <p:cNvPr id="9" name="資料庫圖表 8"/>
            <p:cNvGraphicFramePr/>
            <p:nvPr/>
          </p:nvGraphicFramePr>
          <p:xfrm>
            <a:off x="434480" y="1052735"/>
            <a:ext cx="2315606" cy="65177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10" name="群組 9"/>
            <p:cNvGrpSpPr/>
            <p:nvPr/>
          </p:nvGrpSpPr>
          <p:grpSpPr>
            <a:xfrm>
              <a:off x="107504" y="1052736"/>
              <a:ext cx="605346" cy="616266"/>
              <a:chOff x="0" y="0"/>
              <a:chExt cx="2391947" cy="527844"/>
            </a:xfrm>
          </p:grpSpPr>
          <p:sp>
            <p:nvSpPr>
              <p:cNvPr id="11" name="＞形箭號 10"/>
              <p:cNvSpPr/>
              <p:nvPr/>
            </p:nvSpPr>
            <p:spPr>
              <a:xfrm>
                <a:off x="0" y="0"/>
                <a:ext cx="2391947" cy="527844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2" name="＞形箭號 4"/>
              <p:cNvSpPr txBox="1"/>
              <p:nvPr/>
            </p:nvSpPr>
            <p:spPr>
              <a:xfrm>
                <a:off x="263922" y="0"/>
                <a:ext cx="1864103" cy="52784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2012" tIns="30671" rIns="30671" bIns="30671" numCol="1" spcCol="1270" anchor="ctr" anchorCtr="0">
                <a:noAutofit/>
              </a:bodyPr>
              <a:lstStyle/>
              <a:p>
                <a:pPr marL="0" marR="0" lvl="0" indent="0" algn="ctr" defTabSz="10223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2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9240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276872"/>
            <a:ext cx="8229600" cy="3744416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位於圖書館五樓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視聽區、綜合學習區、數位學習室、休憩區、小團體放映室與自學討論室</a:t>
            </a:r>
          </a:p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主要功能</a:t>
            </a:r>
          </a:p>
          <a:p>
            <a:pPr lvl="1"/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提供各種自學設備、館藏各類多媒體影音資源、提供免費家教</a:t>
            </a:r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學科指導服務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相關問題請洽圖資處自學中心，分機：</a:t>
            </a:r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1393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1412776"/>
            <a:ext cx="2664296" cy="58092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自學中心資源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54250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772816"/>
            <a:ext cx="8229600" cy="2160240"/>
          </a:xfrm>
        </p:spPr>
        <p:txBody>
          <a:bodyPr>
            <a:normAutofit/>
          </a:bodyPr>
          <a:lstStyle/>
          <a:p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https://lceng.nkut.edu.tw/</a:t>
            </a:r>
          </a:p>
          <a:p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預設帳號、密碼為學號，請變更密碼</a:t>
            </a:r>
          </a:p>
          <a:p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線上英文課程、英檢寫作大師、 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GEPT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線上測驗、 單字測驗、</a:t>
            </a:r>
            <a:r>
              <a:rPr lang="en-US" altLang="zh-TW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TOEIC</a:t>
            </a:r>
            <a:r>
              <a:rPr lang="zh-TW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模擬測驗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54423"/>
            <a:ext cx="4860032" cy="70609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英文線上學習測驗平台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580425"/>
            <a:ext cx="5184576" cy="327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7499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1"/>
          <p:cNvSpPr>
            <a:spLocks noGrp="1"/>
          </p:cNvSpPr>
          <p:nvPr>
            <p:ph type="title" idx="4294967295"/>
          </p:nvPr>
        </p:nvSpPr>
        <p:spPr>
          <a:xfrm>
            <a:off x="0" y="896938"/>
            <a:ext cx="5722938" cy="6302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校務行政資訊系統進入方式</a:t>
            </a:r>
          </a:p>
        </p:txBody>
      </p:sp>
      <p:sp>
        <p:nvSpPr>
          <p:cNvPr id="25604" name="文字方塊 3"/>
          <p:cNvSpPr txBox="1">
            <a:spLocks noChangeArrowheads="1"/>
          </p:cNvSpPr>
          <p:nvPr/>
        </p:nvSpPr>
        <p:spPr bwMode="auto">
          <a:xfrm>
            <a:off x="179512" y="1448390"/>
            <a:ext cx="76328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輸入 </a:t>
            </a:r>
            <a: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>https://www.nkut.edu.tw</a:t>
            </a: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，有二種方式進入校務資訊系統：</a:t>
            </a:r>
          </a:p>
        </p:txBody>
      </p:sp>
      <p:sp>
        <p:nvSpPr>
          <p:cNvPr id="25609" name="文字方塊 5"/>
          <p:cNvSpPr txBox="1">
            <a:spLocks noChangeArrowheads="1"/>
          </p:cNvSpPr>
          <p:nvPr/>
        </p:nvSpPr>
        <p:spPr bwMode="auto">
          <a:xfrm>
            <a:off x="179512" y="1757363"/>
            <a:ext cx="832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solidFill>
                  <a:srgbClr val="FF0000"/>
                </a:solidFill>
              </a:rPr>
              <a:t>一、點選「新生專區」進入後，點選「校務資訊系統」</a:t>
            </a:r>
          </a:p>
        </p:txBody>
      </p:sp>
      <p:sp>
        <p:nvSpPr>
          <p:cNvPr id="25611" name="文字方塊 14"/>
          <p:cNvSpPr txBox="1">
            <a:spLocks noChangeArrowheads="1"/>
          </p:cNvSpPr>
          <p:nvPr/>
        </p:nvSpPr>
        <p:spPr bwMode="auto">
          <a:xfrm>
            <a:off x="5134917" y="2994818"/>
            <a:ext cx="39814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solidFill>
                  <a:srgbClr val="FF0000"/>
                </a:solidFill>
              </a:rPr>
              <a:t>二、點選首頁下方「資訊系統」進入「校務資訊系統」。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256" y="3767718"/>
            <a:ext cx="4021448" cy="2952065"/>
          </a:xfrm>
          <a:prstGeom prst="rect">
            <a:avLst/>
          </a:prstGeom>
        </p:spPr>
      </p:pic>
      <p:sp>
        <p:nvSpPr>
          <p:cNvPr id="25605" name="矩形 1"/>
          <p:cNvSpPr>
            <a:spLocks noChangeArrowheads="1"/>
          </p:cNvSpPr>
          <p:nvPr/>
        </p:nvSpPr>
        <p:spPr bwMode="auto">
          <a:xfrm>
            <a:off x="6327718" y="6021288"/>
            <a:ext cx="685800" cy="227013"/>
          </a:xfrm>
          <a:prstGeom prst="rect">
            <a:avLst/>
          </a:prstGeom>
          <a:noFill/>
          <a:ln w="28575" cap="sq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TW" altLang="en-US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71" y="2276872"/>
            <a:ext cx="4608512" cy="4265754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6006" y="5373216"/>
            <a:ext cx="1152128" cy="103683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110" y="2352180"/>
            <a:ext cx="432048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t="7289" r="8427" b="12044"/>
          <a:stretch>
            <a:fillRect/>
          </a:stretch>
        </p:blipFill>
        <p:spPr bwMode="auto">
          <a:xfrm>
            <a:off x="1763688" y="1517773"/>
            <a:ext cx="5746750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標題 1"/>
          <p:cNvSpPr>
            <a:spLocks noGrp="1"/>
          </p:cNvSpPr>
          <p:nvPr>
            <p:ph type="title" idx="4294967295"/>
          </p:nvPr>
        </p:nvSpPr>
        <p:spPr>
          <a:xfrm>
            <a:off x="419100" y="988789"/>
            <a:ext cx="3384550" cy="5095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校務行政資訊系統</a:t>
            </a:r>
          </a:p>
        </p:txBody>
      </p:sp>
      <p:sp>
        <p:nvSpPr>
          <p:cNvPr id="26628" name="圓角矩形圖說文字 5"/>
          <p:cNvSpPr>
            <a:spLocks noChangeArrowheads="1"/>
          </p:cNvSpPr>
          <p:nvPr/>
        </p:nvSpPr>
        <p:spPr bwMode="auto">
          <a:xfrm>
            <a:off x="4619973" y="4400773"/>
            <a:ext cx="1706562" cy="490538"/>
          </a:xfrm>
          <a:prstGeom prst="wedgeRoundRectCallout">
            <a:avLst>
              <a:gd name="adj1" fmla="val -70657"/>
              <a:gd name="adj2" fmla="val 18347"/>
              <a:gd name="adj3" fmla="val 16667"/>
            </a:avLst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kumimoji="0" lang="zh-TW" altLang="en-US" sz="2200">
                <a:solidFill>
                  <a:srgbClr val="FF0000"/>
                </a:solidFill>
                <a:latin typeface="標楷體" panose="03000509000000000000" pitchFamily="65" charset="-120"/>
              </a:rPr>
              <a:t>點選此處</a:t>
            </a:r>
          </a:p>
        </p:txBody>
      </p:sp>
      <p:sp>
        <p:nvSpPr>
          <p:cNvPr id="26629" name="圓角矩形圖說文字 5"/>
          <p:cNvSpPr>
            <a:spLocks noChangeArrowheads="1"/>
          </p:cNvSpPr>
          <p:nvPr/>
        </p:nvSpPr>
        <p:spPr bwMode="auto">
          <a:xfrm>
            <a:off x="6009035" y="5862861"/>
            <a:ext cx="1954213" cy="1000125"/>
          </a:xfrm>
          <a:prstGeom prst="wedgeRoundRectCallout">
            <a:avLst>
              <a:gd name="adj1" fmla="val -67569"/>
              <a:gd name="adj2" fmla="val -14403"/>
              <a:gd name="adj3" fmla="val 16667"/>
            </a:avLst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kumimoji="0" lang="zh-TW" altLang="en-US" sz="2200">
                <a:solidFill>
                  <a:srgbClr val="FF0000"/>
                </a:solidFill>
                <a:latin typeface="標楷體" panose="03000509000000000000" pitchFamily="65" charset="-120"/>
              </a:rPr>
              <a:t>另外提供</a:t>
            </a:r>
            <a:endParaRPr kumimoji="0" lang="en-US" altLang="zh-TW" sz="2200">
              <a:solidFill>
                <a:srgbClr val="FF0000"/>
              </a:solidFill>
              <a:latin typeface="標楷體" panose="03000509000000000000" pitchFamily="65" charset="-120"/>
            </a:endParaRPr>
          </a:p>
          <a:p>
            <a:pPr algn="ctr"/>
            <a:r>
              <a:rPr kumimoji="0" lang="zh-TW" altLang="en-US" sz="2200">
                <a:solidFill>
                  <a:srgbClr val="FF0000"/>
                </a:solidFill>
                <a:latin typeface="標楷體" panose="03000509000000000000" pitchFamily="65" charset="-120"/>
              </a:rPr>
              <a:t>備用主機</a:t>
            </a:r>
            <a:r>
              <a:rPr kumimoji="0" lang="en-US" altLang="zh-TW" sz="2200">
                <a:solidFill>
                  <a:srgbClr val="FF0000"/>
                </a:solidFill>
                <a:latin typeface="標楷體" panose="03000509000000000000" pitchFamily="65" charset="-120"/>
              </a:rPr>
              <a:t>4</a:t>
            </a:r>
            <a:r>
              <a:rPr kumimoji="0" lang="zh-TW" altLang="en-US" sz="2200">
                <a:solidFill>
                  <a:srgbClr val="FF0000"/>
                </a:solidFill>
                <a:latin typeface="標楷體" panose="03000509000000000000" pitchFamily="65" charset="-120"/>
              </a:rPr>
              <a:t>部</a:t>
            </a:r>
          </a:p>
        </p:txBody>
      </p:sp>
      <p:sp>
        <p:nvSpPr>
          <p:cNvPr id="3" name="圓角矩形 2"/>
          <p:cNvSpPr/>
          <p:nvPr/>
        </p:nvSpPr>
        <p:spPr bwMode="auto">
          <a:xfrm>
            <a:off x="2111375" y="5165725"/>
            <a:ext cx="1355725" cy="227013"/>
          </a:xfrm>
          <a:prstGeom prst="roundRect">
            <a:avLst/>
          </a:prstGeom>
          <a:noFill/>
          <a:ln>
            <a:solidFill>
              <a:srgbClr val="FFC000"/>
            </a:solidFill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/>
          <a:lstStyle/>
          <a:p>
            <a:pPr algn="r">
              <a:defRPr/>
            </a:pPr>
            <a:endParaRPr kumimoji="0" lang="zh-TW" altLang="en-US">
              <a:solidFill>
                <a:srgbClr val="000000"/>
              </a:solidFill>
              <a:latin typeface="Times New Roman" pitchFamily="18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3070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63" y="1988840"/>
            <a:ext cx="6147203" cy="4525963"/>
          </a:xfrm>
        </p:spPr>
      </p:pic>
      <p:sp>
        <p:nvSpPr>
          <p:cNvPr id="27650" name="標題 1"/>
          <p:cNvSpPr>
            <a:spLocks noGrp="1"/>
          </p:cNvSpPr>
          <p:nvPr>
            <p:ph type="title" idx="4294967295"/>
          </p:nvPr>
        </p:nvSpPr>
        <p:spPr>
          <a:xfrm>
            <a:off x="827584" y="1253357"/>
            <a:ext cx="3888432" cy="58092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校務行政資訊系統</a:t>
            </a:r>
          </a:p>
        </p:txBody>
      </p:sp>
      <p:sp>
        <p:nvSpPr>
          <p:cNvPr id="5" name="圓角矩形圖說文字 5"/>
          <p:cNvSpPr>
            <a:spLocks noChangeArrowheads="1"/>
          </p:cNvSpPr>
          <p:nvPr/>
        </p:nvSpPr>
        <p:spPr bwMode="auto">
          <a:xfrm>
            <a:off x="1619672" y="5733256"/>
            <a:ext cx="5600700" cy="936104"/>
          </a:xfrm>
          <a:prstGeom prst="wedgeRoundRectCallout">
            <a:avLst>
              <a:gd name="adj1" fmla="val -20452"/>
              <a:gd name="adj2" fmla="val -280581"/>
              <a:gd name="adj3" fmla="val 16667"/>
            </a:avLst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>
              <a:defRPr/>
            </a:pPr>
            <a:r>
              <a:rPr kumimoji="0"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帳號為學號、密碼預設為身份證字號後四碼</a:t>
            </a:r>
            <a:endParaRPr kumimoji="0" lang="en-US" altLang="zh-TW" sz="2200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kumimoji="0"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第一次使用時必須更改密碼</a:t>
            </a:r>
          </a:p>
        </p:txBody>
      </p:sp>
    </p:spTree>
    <p:extLst>
      <p:ext uri="{BB962C8B-B14F-4D97-AF65-F5344CB8AC3E}">
        <p14:creationId xmlns:p14="http://schemas.microsoft.com/office/powerpoint/2010/main" val="367838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4864"/>
            <a:ext cx="6038129" cy="4525963"/>
          </a:xfrm>
        </p:spPr>
      </p:pic>
      <p:sp>
        <p:nvSpPr>
          <p:cNvPr id="28674" name="標題 1"/>
          <p:cNvSpPr>
            <a:spLocks noGrp="1"/>
          </p:cNvSpPr>
          <p:nvPr>
            <p:ph type="title" idx="4294967295"/>
          </p:nvPr>
        </p:nvSpPr>
        <p:spPr>
          <a:xfrm>
            <a:off x="539552" y="836712"/>
            <a:ext cx="3657600" cy="7918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校務行政資訊系統</a:t>
            </a:r>
          </a:p>
        </p:txBody>
      </p:sp>
      <p:sp>
        <p:nvSpPr>
          <p:cNvPr id="5" name="圓角矩形圖說文字 5"/>
          <p:cNvSpPr>
            <a:spLocks noChangeArrowheads="1"/>
          </p:cNvSpPr>
          <p:nvPr/>
        </p:nvSpPr>
        <p:spPr bwMode="auto">
          <a:xfrm>
            <a:off x="1403648" y="1556792"/>
            <a:ext cx="1717675" cy="552450"/>
          </a:xfrm>
          <a:prstGeom prst="wedgeRoundRectCallout">
            <a:avLst>
              <a:gd name="adj1" fmla="val 86462"/>
              <a:gd name="adj2" fmla="val 94183"/>
              <a:gd name="adj3" fmla="val 16667"/>
            </a:avLst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>
              <a:defRPr/>
            </a:pPr>
            <a:r>
              <a:rPr kumimoji="0"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按下</a:t>
            </a:r>
            <a:r>
              <a:rPr kumimoji="0" lang="en-US" altLang="zh-TW" sz="1600" dirty="0">
                <a:solidFill>
                  <a:srgbClr val="FF0000"/>
                </a:solidFill>
                <a:latin typeface="+mj-ea"/>
                <a:ea typeface="+mj-ea"/>
              </a:rPr>
              <a:t>”</a:t>
            </a:r>
            <a:r>
              <a:rPr kumimoji="0"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修改密碼</a:t>
            </a:r>
            <a:r>
              <a:rPr kumimoji="0" lang="en-US" altLang="zh-TW" sz="1600" dirty="0">
                <a:solidFill>
                  <a:srgbClr val="FF0000"/>
                </a:solidFill>
                <a:latin typeface="+mj-ea"/>
                <a:ea typeface="+mj-ea"/>
              </a:rPr>
              <a:t>”</a:t>
            </a:r>
          </a:p>
          <a:p>
            <a:pPr>
              <a:defRPr/>
            </a:pPr>
            <a:r>
              <a:rPr kumimoji="0"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可以改密碼。</a:t>
            </a:r>
          </a:p>
        </p:txBody>
      </p:sp>
      <p:sp>
        <p:nvSpPr>
          <p:cNvPr id="6" name="圓角矩形圖說文字 5"/>
          <p:cNvSpPr>
            <a:spLocks noChangeArrowheads="1"/>
          </p:cNvSpPr>
          <p:nvPr/>
        </p:nvSpPr>
        <p:spPr bwMode="auto">
          <a:xfrm>
            <a:off x="3995936" y="3573016"/>
            <a:ext cx="1717675" cy="657225"/>
          </a:xfrm>
          <a:prstGeom prst="wedgeRoundRectCallout">
            <a:avLst>
              <a:gd name="adj1" fmla="val -127226"/>
              <a:gd name="adj2" fmla="val -47078"/>
              <a:gd name="adj3" fmla="val 16667"/>
            </a:avLst>
          </a:prstGeom>
          <a:solidFill>
            <a:schemeClr val="bg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>
              <a:defRPr/>
            </a:pPr>
            <a:r>
              <a:rPr kumimoji="0"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這邊可以選要</a:t>
            </a:r>
            <a:endParaRPr kumimoji="0" lang="en-US" altLang="zh-TW" sz="1600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defRPr/>
            </a:pPr>
            <a:r>
              <a:rPr kumimoji="0"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執行的功能。</a:t>
            </a:r>
          </a:p>
        </p:txBody>
      </p:sp>
    </p:spTree>
    <p:extLst>
      <p:ext uri="{BB962C8B-B14F-4D97-AF65-F5344CB8AC3E}">
        <p14:creationId xmlns:p14="http://schemas.microsoft.com/office/powerpoint/2010/main" val="461417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276872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教務相關：</a:t>
            </a: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個人基本資料維護、選課、教學評量、歷年成績查詢、課表查詢。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defRPr/>
            </a:pP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學務相關：</a:t>
            </a: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請假、就學貸款申請、學雜費減免申請、共同助學補助申請、缺曠查詢、獎懲查詢等。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defRPr/>
            </a:pPr>
            <a:r>
              <a:rPr lang="zh-TW" altLang="en-US" sz="2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證照相關：</a:t>
            </a: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技能檢定證照獎助金申請∕結果查詢 </a:t>
            </a:r>
          </a:p>
          <a:p>
            <a:pPr marL="0" indent="0" algn="r" eaLnBrk="1" hangingPunct="1">
              <a:buFont typeface="Wingdings" panose="05000000000000000000" pitchFamily="2" charset="2"/>
              <a:buNone/>
              <a:defRPr/>
            </a:pPr>
            <a:endParaRPr lang="en-US" altLang="zh-TW" sz="1800" dirty="0">
              <a:solidFill>
                <a:srgbClr val="FF0000"/>
              </a:solidFill>
            </a:endParaRPr>
          </a:p>
          <a:p>
            <a:pPr marL="0" indent="0" algn="r" eaLnBrk="1" hangingPunct="1">
              <a:buFont typeface="Wingdings" panose="05000000000000000000" pitchFamily="2" charset="2"/>
              <a:buNone/>
              <a:defRPr/>
            </a:pPr>
            <a:endParaRPr lang="en-US" altLang="zh-TW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r">
              <a:buNone/>
              <a:defRPr/>
            </a:pPr>
            <a:r>
              <a:rPr lang="zh-TW" altLang="en-US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系統問題請洽圖資處資訊系統組，分機：</a:t>
            </a:r>
            <a:r>
              <a:rPr lang="en-US" altLang="zh-TW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1316</a:t>
            </a:r>
            <a:r>
              <a:rPr lang="zh-TW" altLang="en-US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TW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1317</a:t>
            </a:r>
            <a:r>
              <a:rPr lang="zh-TW" altLang="en-US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TW" sz="22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1331</a:t>
            </a:r>
            <a:endParaRPr lang="zh-TW" altLang="en-US" sz="22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196752"/>
            <a:ext cx="5364088" cy="8501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校務行政資訊系統提供功能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77530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332755" y="1655763"/>
            <a:ext cx="6327477" cy="129614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https://webmail.nkut.edu.tw/</a:t>
            </a:r>
          </a:p>
          <a:p>
            <a:pPr eaLnBrk="1" hangingPunct="1"/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第一次使用，請選擇</a:t>
            </a:r>
            <a:r>
              <a:rPr lang="zh-TW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新用戶設定密碼 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977503"/>
            <a:ext cx="4067944" cy="5929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啟用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Webmail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帳號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708920"/>
            <a:ext cx="6441057" cy="4149080"/>
          </a:xfrm>
          <a:prstGeom prst="rect">
            <a:avLst/>
          </a:prstGeom>
        </p:spPr>
      </p:pic>
      <p:sp>
        <p:nvSpPr>
          <p:cNvPr id="30725" name="矩形 1"/>
          <p:cNvSpPr>
            <a:spLocks noChangeArrowheads="1"/>
          </p:cNvSpPr>
          <p:nvPr/>
        </p:nvSpPr>
        <p:spPr bwMode="auto">
          <a:xfrm>
            <a:off x="1763688" y="6021288"/>
            <a:ext cx="1296144" cy="504056"/>
          </a:xfrm>
          <a:prstGeom prst="rect">
            <a:avLst/>
          </a:prstGeom>
          <a:noFill/>
          <a:ln w="28575" cap="sq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TW" altLang="en-US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1212219"/>
            <a:ext cx="2483768" cy="2600688"/>
          </a:xfrm>
          <a:prstGeom prst="rect">
            <a:avLst/>
          </a:prstGeom>
        </p:spPr>
      </p:pic>
      <p:sp>
        <p:nvSpPr>
          <p:cNvPr id="30727" name="矩形 1"/>
          <p:cNvSpPr>
            <a:spLocks noChangeArrowheads="1"/>
          </p:cNvSpPr>
          <p:nvPr/>
        </p:nvSpPr>
        <p:spPr bwMode="auto">
          <a:xfrm>
            <a:off x="6620569" y="1772816"/>
            <a:ext cx="687735" cy="281558"/>
          </a:xfrm>
          <a:prstGeom prst="rect">
            <a:avLst/>
          </a:prstGeom>
          <a:noFill/>
          <a:ln w="28575" cap="sq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TW" altLang="en-US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576414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204864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2400" dirty="0"/>
              <a:t>進入新生密碼設定畫面後，輸入下列資料並設定密碼：</a:t>
            </a:r>
          </a:p>
          <a:p>
            <a:pPr lvl="1" eaLnBrk="1" hangingPunct="1"/>
            <a:r>
              <a:rPr lang="zh-TW" altLang="en-US" sz="2400" dirty="0"/>
              <a:t>帳號為學號</a:t>
            </a:r>
          </a:p>
          <a:p>
            <a:pPr lvl="1" eaLnBrk="1" hangingPunct="1"/>
            <a:r>
              <a:rPr lang="zh-TW" altLang="en-US" sz="2400" dirty="0"/>
              <a:t>身份證字號欄輸入個人身份證字號 </a:t>
            </a:r>
            <a:r>
              <a:rPr lang="en-US" altLang="zh-TW" sz="2400" dirty="0"/>
              <a:t>(</a:t>
            </a:r>
            <a:r>
              <a:rPr lang="zh-TW" altLang="en-US" sz="2400" dirty="0"/>
              <a:t>英文字大寫</a:t>
            </a:r>
            <a:r>
              <a:rPr lang="en-US" altLang="zh-TW" sz="2400" dirty="0"/>
              <a:t>)</a:t>
            </a:r>
          </a:p>
          <a:p>
            <a:pPr lvl="1" eaLnBrk="1" hangingPunct="1"/>
            <a:r>
              <a:rPr lang="zh-TW" altLang="en-US" sz="2400" dirty="0"/>
              <a:t>出生日期欄輸入國曆出生年月日。</a:t>
            </a:r>
            <a:endParaRPr lang="en-US" altLang="zh-TW" sz="2400" dirty="0"/>
          </a:p>
          <a:p>
            <a:pPr eaLnBrk="1" hangingPunct="1"/>
            <a:r>
              <a:rPr lang="zh-TW" altLang="en-US" sz="2400" dirty="0"/>
              <a:t>第一次登入</a:t>
            </a:r>
            <a:r>
              <a:rPr lang="en-US" altLang="zh-TW" sz="2400" dirty="0"/>
              <a:t>Web mail</a:t>
            </a:r>
            <a:r>
              <a:rPr lang="zh-TW" altLang="en-US" sz="2400" dirty="0"/>
              <a:t>系統後，請到</a:t>
            </a:r>
            <a:r>
              <a:rPr lang="en-US" altLang="zh-TW" sz="2400" dirty="0"/>
              <a:t>”</a:t>
            </a:r>
            <a:r>
              <a:rPr lang="zh-TW" altLang="en-US" sz="2400" dirty="0"/>
              <a:t>偏好設定</a:t>
            </a:r>
            <a:r>
              <a:rPr lang="en-US" altLang="zh-TW" sz="2400" dirty="0"/>
              <a:t>/</a:t>
            </a:r>
            <a:r>
              <a:rPr lang="zh-TW" altLang="en-US" sz="2400" dirty="0"/>
              <a:t>個人資料</a:t>
            </a:r>
            <a:r>
              <a:rPr lang="en-US" altLang="zh-TW" sz="2400" dirty="0"/>
              <a:t>”</a:t>
            </a:r>
            <a:r>
              <a:rPr lang="zh-TW" altLang="en-US" sz="2400" dirty="0"/>
              <a:t>項下設定第二</a:t>
            </a:r>
            <a:r>
              <a:rPr lang="en-US" altLang="zh-TW" sz="2400" dirty="0"/>
              <a:t>Email</a:t>
            </a:r>
            <a:r>
              <a:rPr lang="zh-TW" altLang="en-US" sz="2400" dirty="0"/>
              <a:t>信箱，以利忘記密碼時，可以要求系統遞送訊息</a:t>
            </a:r>
          </a:p>
          <a:p>
            <a:pPr eaLnBrk="1" hangingPunct="1"/>
            <a:r>
              <a:rPr lang="zh-TW" altLang="en-US" sz="2400" dirty="0"/>
              <a:t>相關問題請洽圖資處資訊系統組，分機：</a:t>
            </a:r>
            <a:r>
              <a:rPr lang="en-US" altLang="zh-TW" sz="2400" dirty="0"/>
              <a:t>1331</a:t>
            </a:r>
            <a:endParaRPr lang="zh-TW" altLang="en-US" sz="2400" dirty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908720"/>
            <a:ext cx="4644008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啟用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Webmail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帳號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(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續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647921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908720"/>
            <a:ext cx="3347864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設定信件轉寄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020838"/>
            <a:ext cx="7656767" cy="450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7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內容版面配置區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243064"/>
          </a:xfrm>
        </p:spPr>
        <p:txBody>
          <a:bodyPr>
            <a:normAutofit/>
          </a:bodyPr>
          <a:lstStyle/>
          <a:p>
            <a:r>
              <a:rPr lang="en-US" altLang="zh-TW" dirty="0"/>
              <a:t>Gmail</a:t>
            </a:r>
          </a:p>
          <a:p>
            <a:pPr lvl="1"/>
            <a:r>
              <a:rPr lang="zh-TW" altLang="en-US" b="1" dirty="0"/>
              <a:t>容量</a:t>
            </a:r>
            <a:r>
              <a:rPr lang="en-US" altLang="zh-TW" b="1" dirty="0"/>
              <a:t>25</a:t>
            </a:r>
            <a:r>
              <a:rPr lang="zh-TW" altLang="en-US" b="1" dirty="0"/>
              <a:t> </a:t>
            </a:r>
            <a:r>
              <a:rPr lang="en-US" altLang="zh-TW" b="1" dirty="0"/>
              <a:t>GB</a:t>
            </a:r>
            <a:r>
              <a:rPr lang="zh-TW" altLang="en-US" b="1" dirty="0"/>
              <a:t> </a:t>
            </a:r>
            <a:r>
              <a:rPr lang="en-US" altLang="zh-TW" sz="1600" dirty="0"/>
              <a:t>(</a:t>
            </a:r>
            <a:r>
              <a:rPr lang="zh-TW" altLang="en-US" sz="1600" dirty="0"/>
              <a:t>一般為</a:t>
            </a:r>
            <a:r>
              <a:rPr lang="en-US" altLang="zh-TW" sz="1600" dirty="0"/>
              <a:t>10GB)</a:t>
            </a:r>
          </a:p>
          <a:p>
            <a:pPr lvl="1"/>
            <a:r>
              <a:rPr lang="zh-TW" altLang="en-US" dirty="0"/>
              <a:t>網址</a:t>
            </a:r>
            <a:r>
              <a:rPr lang="en-US" altLang="zh-TW" dirty="0"/>
              <a:t>:</a:t>
            </a:r>
            <a:r>
              <a:rPr lang="zh-TW" altLang="en-US" dirty="0"/>
              <a:t>  </a:t>
            </a:r>
            <a:r>
              <a:rPr lang="en-US" altLang="zh-TW" dirty="0">
                <a:hlinkClick r:id="rId2"/>
              </a:rPr>
              <a:t>https://mail.google.com</a:t>
            </a:r>
            <a:endParaRPr lang="en-US" altLang="zh-TW" dirty="0"/>
          </a:p>
          <a:p>
            <a:pPr lvl="1"/>
            <a:r>
              <a:rPr lang="zh-TW" altLang="en-US" sz="2400" dirty="0"/>
              <a:t>帳號</a:t>
            </a:r>
            <a:r>
              <a:rPr lang="en-US" altLang="zh-TW" sz="2400" dirty="0"/>
              <a:t>:</a:t>
            </a:r>
            <a:r>
              <a:rPr lang="zh-TW" altLang="en-US" sz="2400" dirty="0"/>
              <a:t>   </a:t>
            </a:r>
            <a:r>
              <a:rPr lang="en-US" altLang="zh-TW" sz="2400" dirty="0"/>
              <a:t>g+</a:t>
            </a:r>
            <a:r>
              <a:rPr lang="zh-TW" altLang="en-US" sz="2400" dirty="0"/>
              <a:t>學號</a:t>
            </a:r>
            <a:r>
              <a:rPr lang="en-US" altLang="zh-TW" sz="2400" dirty="0"/>
              <a:t>@mail.nkut.edu.tw</a:t>
            </a:r>
          </a:p>
          <a:p>
            <a:pPr marL="857250" lvl="2" indent="0">
              <a:buNone/>
            </a:pPr>
            <a:r>
              <a:rPr lang="zh-TW" altLang="en-US" sz="2000" dirty="0">
                <a:solidFill>
                  <a:srgbClr val="FF0000"/>
                </a:solidFill>
              </a:rPr>
              <a:t>             </a:t>
            </a:r>
            <a:r>
              <a:rPr lang="en-US" altLang="zh-TW" sz="2000" dirty="0">
                <a:solidFill>
                  <a:srgbClr val="FF0000"/>
                </a:solidFill>
              </a:rPr>
              <a:t>(</a:t>
            </a:r>
            <a:r>
              <a:rPr lang="zh-TW" altLang="en-US" sz="2000" dirty="0">
                <a:solidFill>
                  <a:srgbClr val="FF0000"/>
                </a:solidFill>
              </a:rPr>
              <a:t>範例如：</a:t>
            </a:r>
            <a:r>
              <a:rPr lang="en-US" altLang="zh-TW" sz="2000" dirty="0">
                <a:solidFill>
                  <a:srgbClr val="FF0000"/>
                </a:solidFill>
              </a:rPr>
              <a:t>g109b1001@mail.nkut.edu.tw)</a:t>
            </a:r>
          </a:p>
          <a:p>
            <a:pPr lvl="1"/>
            <a:r>
              <a:rPr lang="zh-TW" altLang="en-US" sz="2400" dirty="0"/>
              <a:t>密碼</a:t>
            </a:r>
            <a:r>
              <a:rPr lang="en-US" altLang="zh-TW" sz="2400" dirty="0"/>
              <a:t>:</a:t>
            </a:r>
            <a:r>
              <a:rPr lang="zh-TW" altLang="en-US" sz="2400" dirty="0"/>
              <a:t>預設密碼為身分證號碼</a:t>
            </a:r>
            <a:endParaRPr lang="en-US" altLang="zh-TW" sz="2400" dirty="0"/>
          </a:p>
          <a:p>
            <a:pPr marL="457200" lvl="1" indent="0"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     (</a:t>
            </a:r>
            <a:r>
              <a:rPr lang="zh-TW" altLang="en-US" sz="2000" dirty="0">
                <a:solidFill>
                  <a:srgbClr val="FF0000"/>
                </a:solidFill>
              </a:rPr>
              <a:t>範例如</a:t>
            </a:r>
            <a:r>
              <a:rPr lang="en-US" altLang="zh-TW" sz="2000" dirty="0">
                <a:solidFill>
                  <a:srgbClr val="FF0000"/>
                </a:solidFill>
              </a:rPr>
              <a:t>B123456789)</a:t>
            </a:r>
          </a:p>
          <a:p>
            <a:pPr lvl="1"/>
            <a:r>
              <a:rPr lang="zh-TW" altLang="en-US" sz="2400" dirty="0"/>
              <a:t>此帳號也可用於</a:t>
            </a:r>
            <a:r>
              <a:rPr lang="en-US" altLang="zh-TW" sz="2400" dirty="0"/>
              <a:t>google</a:t>
            </a:r>
            <a:r>
              <a:rPr lang="zh-TW" altLang="en-US" sz="2400" dirty="0"/>
              <a:t>其他服務，</a:t>
            </a:r>
            <a:r>
              <a:rPr lang="en-US" altLang="zh-TW" sz="2400" dirty="0"/>
              <a:t>ex:</a:t>
            </a:r>
            <a:r>
              <a:rPr lang="zh-TW" altLang="en-US" sz="2400" dirty="0"/>
              <a:t>雲端硬碟、日曆、協作平台</a:t>
            </a:r>
            <a:r>
              <a:rPr lang="en-US" altLang="zh-TW" sz="2400" dirty="0"/>
              <a:t>…</a:t>
            </a:r>
            <a:r>
              <a:rPr lang="zh-TW" altLang="en-US" sz="2400" dirty="0"/>
              <a:t>等。</a:t>
            </a:r>
          </a:p>
        </p:txBody>
      </p:sp>
      <p:sp>
        <p:nvSpPr>
          <p:cNvPr id="29698" name="標題 1"/>
          <p:cNvSpPr>
            <a:spLocks noGrp="1"/>
          </p:cNvSpPr>
          <p:nvPr>
            <p:ph type="title" idx="4294967295"/>
          </p:nvPr>
        </p:nvSpPr>
        <p:spPr>
          <a:xfrm>
            <a:off x="323528" y="1124744"/>
            <a:ext cx="2241550" cy="7254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額外信箱</a:t>
            </a:r>
          </a:p>
        </p:txBody>
      </p:sp>
    </p:spTree>
    <p:extLst>
      <p:ext uri="{BB962C8B-B14F-4D97-AF65-F5344CB8AC3E}">
        <p14:creationId xmlns:p14="http://schemas.microsoft.com/office/powerpoint/2010/main" val="221696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140968"/>
            <a:ext cx="8229600" cy="3240360"/>
          </a:xfrm>
        </p:spPr>
        <p:txBody>
          <a:bodyPr/>
          <a:lstStyle/>
          <a:p>
            <a:pPr marL="342900" lvl="1" indent="-342900" eaLnBrk="1" hangingPunct="1"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zh-TW" altLang="en-US" dirty="0"/>
              <a:t>服務組識別碼 </a:t>
            </a:r>
            <a:r>
              <a:rPr lang="en-US" altLang="zh-TW" dirty="0"/>
              <a:t>SSID</a:t>
            </a:r>
            <a:r>
              <a:rPr lang="zh-TW" altLang="en-US" dirty="0"/>
              <a:t>：</a:t>
            </a:r>
            <a:r>
              <a:rPr lang="en-US" altLang="zh-TW" dirty="0">
                <a:solidFill>
                  <a:srgbClr val="FF0000"/>
                </a:solidFill>
              </a:rPr>
              <a:t>NKWLAN</a:t>
            </a:r>
          </a:p>
          <a:p>
            <a:pPr eaLnBrk="1" hangingPunct="1"/>
            <a:r>
              <a:rPr lang="zh-TW" altLang="en-US" dirty="0"/>
              <a:t>無線網路使用方式：</a:t>
            </a:r>
          </a:p>
          <a:p>
            <a:pPr marL="342900" lvl="1" indent="-342900" eaLnBrk="1" hangingPunct="1"/>
            <a:r>
              <a:rPr lang="en-US" altLang="zh-TW" dirty="0"/>
              <a:t>TCP/IP</a:t>
            </a:r>
            <a:r>
              <a:rPr lang="zh-TW" altLang="en-US" dirty="0"/>
              <a:t>選擇自動取得</a:t>
            </a:r>
            <a:r>
              <a:rPr lang="en-US" altLang="zh-TW" dirty="0"/>
              <a:t>IP</a:t>
            </a:r>
            <a:r>
              <a:rPr lang="zh-TW" altLang="en-US" dirty="0"/>
              <a:t>位址。</a:t>
            </a:r>
            <a:endParaRPr lang="en-US" altLang="zh-TW" dirty="0"/>
          </a:p>
          <a:p>
            <a:pPr marL="342900" lvl="1" indent="-342900" eaLnBrk="1" hangingPunct="1"/>
            <a:r>
              <a:rPr lang="zh-TW" altLang="en-US" dirty="0">
                <a:solidFill>
                  <a:srgbClr val="FF0000"/>
                </a:solidFill>
              </a:rPr>
              <a:t>使用</a:t>
            </a:r>
            <a:r>
              <a:rPr lang="en-US" altLang="zh-TW" dirty="0">
                <a:solidFill>
                  <a:srgbClr val="FF0000"/>
                </a:solidFill>
              </a:rPr>
              <a:t>Webmail</a:t>
            </a:r>
            <a:r>
              <a:rPr lang="zh-TW" altLang="en-US" dirty="0">
                <a:solidFill>
                  <a:srgbClr val="FF0000"/>
                </a:solidFill>
              </a:rPr>
              <a:t>帳號及密碼上網認證</a:t>
            </a:r>
          </a:p>
          <a:p>
            <a:r>
              <a:rPr lang="zh-TW" altLang="en-US" dirty="0"/>
              <a:t>使用問題請洽圖資處資訊系統組，分機：</a:t>
            </a:r>
            <a:r>
              <a:rPr lang="en-US" altLang="zh-TW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dirty="0"/>
              <a:t>1316</a:t>
            </a:r>
            <a:r>
              <a:rPr lang="zh-TW" altLang="en-US" dirty="0"/>
              <a:t>、</a:t>
            </a:r>
            <a:r>
              <a:rPr lang="en-US" altLang="zh-TW" dirty="0"/>
              <a:t>1317</a:t>
            </a:r>
            <a:r>
              <a:rPr lang="zh-TW" altLang="en-US" dirty="0"/>
              <a:t>、</a:t>
            </a:r>
            <a:r>
              <a:rPr lang="en-US" altLang="zh-TW" dirty="0"/>
              <a:t> 1331</a:t>
            </a:r>
            <a:endParaRPr lang="zh-TW" altLang="en-US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1628800"/>
            <a:ext cx="2711326" cy="7191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校園無線網路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668982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20862" y="1945056"/>
            <a:ext cx="5482952" cy="576064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</a:pPr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</a:t>
            </a: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https://elearning.nkut.edu.tw/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080967"/>
            <a:ext cx="5122863" cy="6302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e-Learning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數位學習平台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273" y="1576388"/>
            <a:ext cx="2483768" cy="2600688"/>
          </a:xfrm>
          <a:prstGeom prst="rect">
            <a:avLst/>
          </a:prstGeom>
        </p:spPr>
      </p:pic>
      <p:sp>
        <p:nvSpPr>
          <p:cNvPr id="35846" name="矩形 5"/>
          <p:cNvSpPr>
            <a:spLocks noChangeArrowheads="1"/>
          </p:cNvSpPr>
          <p:nvPr/>
        </p:nvSpPr>
        <p:spPr bwMode="auto">
          <a:xfrm>
            <a:off x="6642273" y="2390651"/>
            <a:ext cx="1182688" cy="337344"/>
          </a:xfrm>
          <a:prstGeom prst="rect">
            <a:avLst/>
          </a:prstGeom>
          <a:noFill/>
          <a:ln w="28575" cap="sq" algn="ctr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TW" altLang="en-US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73" y="2487956"/>
            <a:ext cx="6428886" cy="370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6965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6884"/>
            <a:ext cx="8229600" cy="1641352"/>
          </a:xfrm>
        </p:spPr>
        <p:txBody>
          <a:bodyPr>
            <a:noAutofit/>
          </a:bodyPr>
          <a:lstStyle/>
          <a:p>
            <a:pPr eaLnBrk="1" hangingPunct="1"/>
            <a:r>
              <a:rPr lang="zh-TW" altLang="en-US" sz="1600" b="1" dirty="0"/>
              <a:t>使用校務系統之帳號、密碼</a:t>
            </a:r>
            <a:endParaRPr lang="en-US" altLang="zh-TW" sz="1600" b="1" dirty="0"/>
          </a:p>
          <a:p>
            <a:pPr eaLnBrk="1" hangingPunct="1"/>
            <a:r>
              <a:rPr lang="zh-TW" altLang="en-US" sz="1600" b="1" dirty="0"/>
              <a:t>上課課程已自動加選</a:t>
            </a:r>
            <a:r>
              <a:rPr lang="en-US" altLang="zh-TW" sz="1600" b="1" dirty="0"/>
              <a:t>eLearning</a:t>
            </a:r>
            <a:r>
              <a:rPr lang="zh-TW" altLang="en-US" sz="1600" b="1" dirty="0"/>
              <a:t>課程</a:t>
            </a:r>
            <a:endParaRPr lang="en-US" altLang="zh-TW" sz="1600" b="1" dirty="0"/>
          </a:p>
          <a:p>
            <a:pPr eaLnBrk="1" hangingPunct="1"/>
            <a:r>
              <a:rPr lang="zh-TW" altLang="en-US" sz="1600" b="1" dirty="0"/>
              <a:t>可自行加入開放旁聽之課程</a:t>
            </a:r>
            <a:endParaRPr lang="en-US" altLang="zh-TW" sz="1600" b="1" dirty="0"/>
          </a:p>
          <a:p>
            <a:pPr eaLnBrk="1" hangingPunct="1"/>
            <a:r>
              <a:rPr lang="en-US" altLang="zh-TW" sz="1600" b="1" dirty="0" err="1"/>
              <a:t>iPAD</a:t>
            </a:r>
            <a:r>
              <a:rPr lang="zh-TW" altLang="en-US" sz="1600" b="1" dirty="0"/>
              <a:t>、</a:t>
            </a:r>
            <a:r>
              <a:rPr lang="en-US" altLang="zh-TW" sz="1600" b="1" dirty="0"/>
              <a:t>iPhone</a:t>
            </a:r>
            <a:r>
              <a:rPr lang="zh-TW" altLang="en-US" sz="1600" b="1" dirty="0"/>
              <a:t>等行動裝置的</a:t>
            </a:r>
            <a:r>
              <a:rPr lang="en-US" altLang="zh-TW" sz="1600" b="1" dirty="0"/>
              <a:t>Safari</a:t>
            </a:r>
            <a:r>
              <a:rPr lang="zh-TW" altLang="en-US" sz="1600" b="1" dirty="0"/>
              <a:t>瀏覽器可正常瀏覽</a:t>
            </a:r>
            <a:r>
              <a:rPr lang="en-US" altLang="zh-TW" sz="1600" b="1" dirty="0"/>
              <a:t>eLearning</a:t>
            </a:r>
            <a:r>
              <a:rPr lang="zh-TW" altLang="en-US" sz="1600" b="1" dirty="0"/>
              <a:t>課程</a:t>
            </a:r>
            <a:endParaRPr lang="en-US" altLang="zh-TW" sz="1600" b="1" dirty="0"/>
          </a:p>
          <a:p>
            <a:r>
              <a:rPr lang="zh-TW" altLang="en-US" sz="1600" b="1" dirty="0"/>
              <a:t>相關問題請洽圖資處資訊系統組，分機：</a:t>
            </a:r>
            <a:r>
              <a:rPr lang="en-US" altLang="zh-TW" sz="16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1316</a:t>
            </a: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1317</a:t>
            </a:r>
            <a:r>
              <a:rPr lang="zh-TW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TW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1331</a:t>
            </a:r>
            <a:endParaRPr lang="en-US" altLang="zh-TW" sz="1600" b="1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981397"/>
            <a:ext cx="5770563" cy="7254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e-Learning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數位學習平台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(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續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)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348236"/>
            <a:ext cx="6345364" cy="350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966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內容版面配置區 1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定期做好個人系統維護作業：</a:t>
            </a:r>
            <a:endParaRPr lang="en-US" altLang="zh-TW" sz="2400" dirty="0"/>
          </a:p>
          <a:p>
            <a:pPr lvl="1"/>
            <a:r>
              <a:rPr lang="zh-TW" altLang="en-US" sz="2400" dirty="0"/>
              <a:t>更新掃毒碼、作業系統修補</a:t>
            </a:r>
            <a:r>
              <a:rPr lang="en-US" altLang="zh-TW" sz="2400" dirty="0"/>
              <a:t>(Windows</a:t>
            </a:r>
            <a:r>
              <a:rPr lang="zh-TW" altLang="en-US" sz="2400" dirty="0"/>
              <a:t> </a:t>
            </a:r>
            <a:r>
              <a:rPr lang="en-US" altLang="zh-TW" sz="2400" dirty="0"/>
              <a:t>Update)</a:t>
            </a:r>
            <a:r>
              <a:rPr lang="zh-TW" altLang="en-US" sz="2400" dirty="0"/>
              <a:t>，避免因個人系統漏洞遭受攻擊。</a:t>
            </a:r>
            <a:endParaRPr lang="en-US" altLang="zh-TW" sz="2400" dirty="0"/>
          </a:p>
          <a:p>
            <a:pPr lvl="1"/>
            <a:r>
              <a:rPr lang="zh-TW" altLang="en-US" sz="2400" dirty="0"/>
              <a:t>檢查個人系統防火牆通行規則，減少後門問題。</a:t>
            </a:r>
            <a:endParaRPr lang="en-US" altLang="zh-TW" sz="2400" dirty="0"/>
          </a:p>
          <a:p>
            <a:pPr lvl="1"/>
            <a:r>
              <a:rPr lang="zh-TW" altLang="en-US" sz="2400" dirty="0"/>
              <a:t>檢查個人系統安裝套件或應用系統插件</a:t>
            </a:r>
            <a:r>
              <a:rPr lang="en-US" altLang="zh-TW" sz="2400" dirty="0"/>
              <a:t>(Plug In)</a:t>
            </a:r>
            <a:r>
              <a:rPr lang="zh-TW" altLang="en-US" sz="2400" dirty="0"/>
              <a:t>軟體，減少人為疏失。</a:t>
            </a:r>
            <a:endParaRPr lang="en-US" altLang="zh-TW" sz="2400" dirty="0"/>
          </a:p>
          <a:p>
            <a:r>
              <a:rPr lang="zh-TW" altLang="en-US" sz="2400" dirty="0"/>
              <a:t>電子郵件開啟前「停」、 「看」、 「聽」，注意郵件是否為業務相關人員的來信及主旨，信件內容如需要輸入機密資料</a:t>
            </a:r>
            <a:r>
              <a:rPr lang="en-US" altLang="zh-TW" sz="2400" dirty="0"/>
              <a:t>(</a:t>
            </a:r>
            <a:r>
              <a:rPr lang="zh-TW" altLang="en-US" sz="2400" dirty="0"/>
              <a:t>如：銀行帳號</a:t>
            </a:r>
            <a:r>
              <a:rPr lang="en-US" altLang="zh-TW" sz="2400" dirty="0"/>
              <a:t>…)</a:t>
            </a:r>
            <a:r>
              <a:rPr lang="zh-TW" altLang="en-US" sz="2400" dirty="0"/>
              <a:t>，需進一步與承辦人員確認，以防範社交工程郵件或釣魚網站惡意行為。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805880"/>
            <a:ext cx="4427984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個人系統資訊安全維護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383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內容版面配置區 1"/>
          <p:cNvSpPr>
            <a:spLocks noGrp="1"/>
          </p:cNvSpPr>
          <p:nvPr>
            <p:ph idx="1"/>
          </p:nvPr>
        </p:nvSpPr>
        <p:spPr>
          <a:xfrm>
            <a:off x="323528" y="220486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使用網路需注意之禮節：</a:t>
            </a:r>
          </a:p>
          <a:p>
            <a:pPr lvl="1"/>
            <a:r>
              <a:rPr lang="zh-TW" altLang="en-US" dirty="0"/>
              <a:t>不可在網路上使用或發佈傷害他人的言論。 </a:t>
            </a:r>
          </a:p>
          <a:p>
            <a:pPr lvl="1"/>
            <a:r>
              <a:rPr lang="zh-TW" altLang="en-US" dirty="0"/>
              <a:t>不可干擾或影響他人在網路上的工作。 </a:t>
            </a:r>
          </a:p>
          <a:p>
            <a:pPr lvl="1"/>
            <a:r>
              <a:rPr lang="zh-TW" altLang="en-US" dirty="0"/>
              <a:t>不可偷看或偷竊他人的檔案或財務。 </a:t>
            </a:r>
          </a:p>
          <a:p>
            <a:pPr lvl="1"/>
            <a:r>
              <a:rPr lang="zh-TW" altLang="en-US" dirty="0"/>
              <a:t>不可使用未授權的資料作業或通行於資訊系統。 </a:t>
            </a:r>
          </a:p>
          <a:p>
            <a:pPr lvl="1"/>
            <a:r>
              <a:rPr lang="zh-TW" altLang="en-US" dirty="0"/>
              <a:t>不可拷貝或安裝未授權的軟體。 </a:t>
            </a:r>
          </a:p>
          <a:p>
            <a:pPr lvl="1"/>
            <a:r>
              <a:rPr lang="zh-TW" altLang="en-US" dirty="0"/>
              <a:t>設計或開發程式之前，須衡量其對社會造成的影響。 </a:t>
            </a:r>
          </a:p>
          <a:p>
            <a:pPr lvl="1"/>
            <a:r>
              <a:rPr lang="zh-TW" altLang="en-US" dirty="0"/>
              <a:t>使用網路時須表現對他人的尊重與體諒。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80728"/>
            <a:ext cx="3635896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網路使用倫理</a:t>
            </a:r>
            <a:endParaRPr lang="en-US" altLang="zh-TW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02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標題 1"/>
          <p:cNvSpPr>
            <a:spLocks noGrp="1"/>
          </p:cNvSpPr>
          <p:nvPr>
            <p:ph type="title" idx="4294967295"/>
          </p:nvPr>
        </p:nvSpPr>
        <p:spPr>
          <a:xfrm>
            <a:off x="175668" y="970474"/>
            <a:ext cx="3240360" cy="89439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智慧財產權宣導</a:t>
            </a:r>
          </a:p>
        </p:txBody>
      </p:sp>
      <p:sp>
        <p:nvSpPr>
          <p:cNvPr id="9" name="流程圖: 接點 8"/>
          <p:cNvSpPr/>
          <p:nvPr/>
        </p:nvSpPr>
        <p:spPr>
          <a:xfrm>
            <a:off x="4552950" y="3644900"/>
            <a:ext cx="165100" cy="17303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0" name="流程圖: 接點 9"/>
          <p:cNvSpPr/>
          <p:nvPr/>
        </p:nvSpPr>
        <p:spPr>
          <a:xfrm>
            <a:off x="4559300" y="4014788"/>
            <a:ext cx="165100" cy="171450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1" name="流程圖: 接點 10"/>
          <p:cNvSpPr/>
          <p:nvPr/>
        </p:nvSpPr>
        <p:spPr>
          <a:xfrm>
            <a:off x="4559300" y="4333875"/>
            <a:ext cx="165100" cy="17303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2" name="流程圖: 接點 11"/>
          <p:cNvSpPr/>
          <p:nvPr/>
        </p:nvSpPr>
        <p:spPr>
          <a:xfrm>
            <a:off x="4557713" y="4708525"/>
            <a:ext cx="165100" cy="17303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3" name="流程圖: 接點 12"/>
          <p:cNvSpPr/>
          <p:nvPr/>
        </p:nvSpPr>
        <p:spPr>
          <a:xfrm>
            <a:off x="4557713" y="5035550"/>
            <a:ext cx="165100" cy="173038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4" name="流程圖: 接點 13"/>
          <p:cNvSpPr/>
          <p:nvPr/>
        </p:nvSpPr>
        <p:spPr>
          <a:xfrm>
            <a:off x="4557713" y="5370513"/>
            <a:ext cx="165100" cy="173037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5" name="流程圖: 接點 14"/>
          <p:cNvSpPr/>
          <p:nvPr/>
        </p:nvSpPr>
        <p:spPr>
          <a:xfrm>
            <a:off x="4548188" y="5722938"/>
            <a:ext cx="165100" cy="173037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6" name="副標題 2"/>
          <p:cNvSpPr txBox="1">
            <a:spLocks/>
          </p:cNvSpPr>
          <p:nvPr/>
        </p:nvSpPr>
        <p:spPr bwMode="auto">
          <a:xfrm>
            <a:off x="3635896" y="966159"/>
            <a:ext cx="5473774" cy="82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022350" indent="-350838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339850" indent="-315913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681163" indent="-339725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1383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5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27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099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Clr>
                <a:srgbClr val="CC9900"/>
              </a:buClr>
              <a:buNone/>
              <a:defRPr/>
            </a:pPr>
            <a:r>
              <a:rPr lang="zh-TW" altLang="en-US" sz="20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請同學尊重智慧財產權，勿安裝使用盜版軟體及非法影印，違者將依校規處置</a:t>
            </a:r>
            <a:endParaRPr lang="en-US" altLang="zh-TW" sz="20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  <a:p>
            <a:pPr eaLnBrk="1" hangingPunct="1">
              <a:buClr>
                <a:srgbClr val="CC9900"/>
              </a:buClr>
              <a:defRPr/>
            </a:pPr>
            <a:endParaRPr lang="zh-TW" altLang="en-US" sz="20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</p:txBody>
      </p:sp>
      <p:sp>
        <p:nvSpPr>
          <p:cNvPr id="26" name="流程圖: 接點 25"/>
          <p:cNvSpPr/>
          <p:nvPr/>
        </p:nvSpPr>
        <p:spPr>
          <a:xfrm>
            <a:off x="4548188" y="3268663"/>
            <a:ext cx="165100" cy="173037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" y="1812742"/>
            <a:ext cx="6974384" cy="3603337"/>
          </a:xfrm>
          <a:prstGeom prst="rect">
            <a:avLst/>
          </a:prstGeom>
        </p:spPr>
      </p:pic>
      <p:sp>
        <p:nvSpPr>
          <p:cNvPr id="6" name="圓角矩形圖說文字 5"/>
          <p:cNvSpPr/>
          <p:nvPr/>
        </p:nvSpPr>
        <p:spPr>
          <a:xfrm>
            <a:off x="4395985" y="2928678"/>
            <a:ext cx="4713685" cy="3905770"/>
          </a:xfrm>
          <a:prstGeom prst="wedgeRoundRectCallout">
            <a:avLst>
              <a:gd name="adj1" fmla="val -68789"/>
              <a:gd name="adj2" fmla="val 255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47110" name="圖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8" b="6483"/>
          <a:stretch>
            <a:fillRect/>
          </a:stretch>
        </p:blipFill>
        <p:spPr bwMode="auto">
          <a:xfrm>
            <a:off x="4722813" y="3268663"/>
            <a:ext cx="4252913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755" y="5013987"/>
            <a:ext cx="1267002" cy="1895740"/>
          </a:xfrm>
          <a:prstGeom prst="rect">
            <a:avLst/>
          </a:prstGeom>
        </p:spPr>
      </p:pic>
      <p:sp>
        <p:nvSpPr>
          <p:cNvPr id="8" name="流程圖: 程序 7"/>
          <p:cNvSpPr/>
          <p:nvPr/>
        </p:nvSpPr>
        <p:spPr>
          <a:xfrm>
            <a:off x="2247231" y="5756275"/>
            <a:ext cx="1001366" cy="279400"/>
          </a:xfrm>
          <a:prstGeom prst="flowChart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5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圖: 替代程序 4"/>
          <p:cNvSpPr/>
          <p:nvPr/>
        </p:nvSpPr>
        <p:spPr bwMode="auto">
          <a:xfrm>
            <a:off x="3563888" y="2627313"/>
            <a:ext cx="5599509" cy="4177407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/>
          <a:lstStyle/>
          <a:p>
            <a:pPr algn="r">
              <a:defRPr/>
            </a:pPr>
            <a:endParaRPr kumimoji="0" lang="zh-TW" altLang="en-US">
              <a:solidFill>
                <a:srgbClr val="000000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50179" name="標題 1"/>
          <p:cNvSpPr>
            <a:spLocks noGrp="1"/>
          </p:cNvSpPr>
          <p:nvPr>
            <p:ph type="title" idx="4294967295"/>
          </p:nvPr>
        </p:nvSpPr>
        <p:spPr>
          <a:xfrm>
            <a:off x="-108520" y="940618"/>
            <a:ext cx="7992888" cy="7191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TW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ODF-CNS15251 </a:t>
            </a:r>
            <a:r>
              <a:rPr lang="zh-TW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政府文件標準格式實施計畫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4114800" y="2006600"/>
            <a:ext cx="4500563" cy="6207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1400" b="1" dirty="0">
                <a:solidFill>
                  <a:srgbClr val="FFFFFF"/>
                </a:solidFill>
              </a:rPr>
              <a:t>開放文件格式</a:t>
            </a:r>
            <a:r>
              <a:rPr lang="en-US" altLang="zh-TW" sz="1400" b="1" dirty="0">
                <a:solidFill>
                  <a:srgbClr val="FFFFFF"/>
                </a:solidFill>
              </a:rPr>
              <a:t>(ODF)</a:t>
            </a:r>
            <a:r>
              <a:rPr lang="zh-TW" altLang="en-US" sz="1400" b="1" dirty="0">
                <a:solidFill>
                  <a:srgbClr val="FFFFFF"/>
                </a:solidFill>
              </a:rPr>
              <a:t>宣導專區，網址：</a:t>
            </a:r>
            <a:r>
              <a:rPr lang="en-US" altLang="zh-TW" sz="1400" b="1" dirty="0">
                <a:solidFill>
                  <a:srgbClr val="FFFFFF"/>
                </a:solidFill>
              </a:rPr>
              <a:t>http://www.nkut.edu.tw/app/super_pages.php?ID=page6004</a:t>
            </a:r>
            <a:endParaRPr lang="zh-TW" altLang="en-US" sz="1400" b="1" dirty="0">
              <a:solidFill>
                <a:srgbClr val="FFFFFF"/>
              </a:solidFill>
            </a:endParaRPr>
          </a:p>
        </p:txBody>
      </p:sp>
      <p:sp>
        <p:nvSpPr>
          <p:cNvPr id="16" name="副標題 2"/>
          <p:cNvSpPr txBox="1">
            <a:spLocks/>
          </p:cNvSpPr>
          <p:nvPr/>
        </p:nvSpPr>
        <p:spPr bwMode="auto">
          <a:xfrm>
            <a:off x="79097" y="2946425"/>
            <a:ext cx="2133020" cy="405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022350" indent="-350838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kumimoji="1" sz="2200">
                <a:solidFill>
                  <a:schemeClr val="tx1"/>
                </a:solidFill>
                <a:latin typeface="+mn-lt"/>
                <a:ea typeface="+mn-ea"/>
              </a:defRPr>
            </a:lvl3pPr>
            <a:lvl4pPr marL="1339850" indent="-315913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681163" indent="-339725" algn="l" rtl="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1383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5955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0527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509963" indent="-339725" algn="l" rtl="0" eaLnBrk="1" fontAlgn="base" hangingPunct="1"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zh-TW" altLang="en-US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開放文檔格式的優點：</a:t>
            </a:r>
            <a:endParaRPr lang="en-US" altLang="zh-TW" sz="22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  <a:p>
            <a:pPr>
              <a:buClr>
                <a:srgbClr val="CC9900"/>
              </a:buClr>
              <a:defRPr/>
            </a:pP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格式開放、跨平台、跨應用程式的特性</a:t>
            </a:r>
            <a:endParaRPr lang="en-US" altLang="zh-TW" sz="18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Clr>
                <a:srgbClr val="CC9900"/>
              </a:buClr>
              <a:defRPr/>
            </a:pP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可與國際間交換、適於長久保存</a:t>
            </a:r>
            <a:endParaRPr lang="en-US" altLang="zh-TW" sz="18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Clr>
                <a:srgbClr val="CC9900"/>
              </a:buClr>
              <a:defRPr/>
            </a:pP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可避免版本升級衝突等問題</a:t>
            </a:r>
            <a:endParaRPr lang="en-US" altLang="zh-TW" sz="18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806" y="1505524"/>
            <a:ext cx="7685087" cy="1250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528"/>
              </a:spcBef>
              <a:spcAft>
                <a:spcPts val="528"/>
              </a:spcAft>
              <a:defRPr/>
            </a:pPr>
            <a:r>
              <a:rPr lang="zh-TW" altLang="en-US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開放文檔格式​</a:t>
            </a:r>
            <a:r>
              <a:rPr lang="en-US" altLang="zh-TW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(OpenDocument Format</a:t>
            </a:r>
            <a:r>
              <a:rPr lang="zh-TW" altLang="en-US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，簡稱</a:t>
            </a:r>
            <a:r>
              <a:rPr lang="en-US" altLang="zh-TW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ODF)</a:t>
            </a:r>
            <a:r>
              <a:rPr lang="zh-TW" altLang="en-US" sz="22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：</a:t>
            </a:r>
            <a:endParaRPr lang="en-US" altLang="zh-TW" sz="22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  <a:p>
            <a:pPr>
              <a:lnSpc>
                <a:spcPct val="125000"/>
              </a:lnSpc>
              <a:spcBef>
                <a:spcPts val="528"/>
              </a:spcBef>
              <a:spcAft>
                <a:spcPts val="528"/>
              </a:spcAft>
              <a:defRPr/>
            </a:pPr>
            <a:r>
              <a:rPr lang="zh-TW" altLang="en-US" sz="1800" dirty="0">
                <a:solidFill>
                  <a:srgbClr val="000000"/>
                </a:solidFill>
                <a:latin typeface="Palatino Linotype"/>
                <a:ea typeface="標楷體"/>
              </a:rPr>
              <a:t>是一種規範，基於</a:t>
            </a:r>
            <a:r>
              <a:rPr lang="en-US" altLang="zh-TW" sz="1800" dirty="0">
                <a:solidFill>
                  <a:srgbClr val="000000"/>
                </a:solidFill>
                <a:latin typeface="Palatino Linotype"/>
                <a:ea typeface="標楷體"/>
              </a:rPr>
              <a:t>XML</a:t>
            </a:r>
            <a:r>
              <a:rPr lang="zh-TW" altLang="en-US" sz="1800" dirty="0">
                <a:solidFill>
                  <a:srgbClr val="000000"/>
                </a:solidFill>
                <a:latin typeface="Palatino Linotype"/>
                <a:ea typeface="標楷體"/>
              </a:rPr>
              <a:t>的檔案格式，因應試算表、圖表、簡報和文書處理文檔等電子文檔而設置。</a:t>
            </a:r>
            <a:endParaRPr lang="en-US" altLang="zh-TW" sz="1800" dirty="0">
              <a:solidFill>
                <a:srgbClr val="000000"/>
              </a:solidFill>
              <a:latin typeface="Palatino Linotype"/>
              <a:ea typeface="標楷體"/>
            </a:endParaRP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2301" y="5097330"/>
            <a:ext cx="1267002" cy="1895740"/>
          </a:xfrm>
          <a:prstGeom prst="rect">
            <a:avLst/>
          </a:prstGeom>
        </p:spPr>
      </p:pic>
      <p:sp>
        <p:nvSpPr>
          <p:cNvPr id="22" name="流程圖: 程序 21"/>
          <p:cNvSpPr/>
          <p:nvPr/>
        </p:nvSpPr>
        <p:spPr>
          <a:xfrm>
            <a:off x="2296621" y="5517232"/>
            <a:ext cx="1021904" cy="252760"/>
          </a:xfrm>
          <a:prstGeom prst="flowChart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905" y="3150894"/>
            <a:ext cx="5497474" cy="30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0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標題 1"/>
          <p:cNvSpPr>
            <a:spLocks noGrp="1"/>
          </p:cNvSpPr>
          <p:nvPr>
            <p:ph type="title" idx="4294967295"/>
          </p:nvPr>
        </p:nvSpPr>
        <p:spPr>
          <a:xfrm>
            <a:off x="0" y="800386"/>
            <a:ext cx="3275856" cy="8501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使用自由軟體</a:t>
            </a:r>
          </a:p>
        </p:txBody>
      </p:sp>
      <p:sp>
        <p:nvSpPr>
          <p:cNvPr id="4" name="矩形 3"/>
          <p:cNvSpPr/>
          <p:nvPr/>
        </p:nvSpPr>
        <p:spPr>
          <a:xfrm>
            <a:off x="467544" y="1510083"/>
            <a:ext cx="8352928" cy="681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鼓勵師生使用自由軟體，本校圖書資訊處網頁設置</a:t>
            </a:r>
            <a:r>
              <a:rPr lang="zh-TW" altLang="en-US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自由軟體區</a:t>
            </a:r>
            <a:r>
              <a:rPr lang="zh-TW" altLang="en-US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歡迎同學多加利用。</a:t>
            </a:r>
            <a:endParaRPr lang="en-US" altLang="zh-TW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  <a:p>
            <a:pPr lvl="1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defRPr/>
            </a:pP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自由軟體區，網址：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https://nklio.nkut.edu.tw/front/8/133104/pages.php?ID=bmt1dF9saXMmMTMzMTA0</a:t>
            </a:r>
            <a:endParaRPr lang="zh-TW" altLang="en-US" sz="1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20" y="2214106"/>
            <a:ext cx="7560840" cy="2261527"/>
          </a:xfrm>
          <a:prstGeom prst="rect">
            <a:avLst/>
          </a:prstGeom>
        </p:spPr>
      </p:pic>
      <p:sp>
        <p:nvSpPr>
          <p:cNvPr id="41" name="橢圓形圖說文字 40"/>
          <p:cNvSpPr/>
          <p:nvPr/>
        </p:nvSpPr>
        <p:spPr>
          <a:xfrm>
            <a:off x="8036544" y="2191808"/>
            <a:ext cx="981075" cy="539750"/>
          </a:xfrm>
          <a:prstGeom prst="wedgeEllipseCallout">
            <a:avLst>
              <a:gd name="adj1" fmla="val -65676"/>
              <a:gd name="adj2" fmla="val 144264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1200" b="1" dirty="0">
                <a:solidFill>
                  <a:srgbClr val="FF0000"/>
                </a:solidFill>
              </a:rPr>
              <a:t>點此處</a:t>
            </a:r>
          </a:p>
        </p:txBody>
      </p:sp>
      <p:sp>
        <p:nvSpPr>
          <p:cNvPr id="40" name="流程圖: 程序 39"/>
          <p:cNvSpPr/>
          <p:nvPr/>
        </p:nvSpPr>
        <p:spPr>
          <a:xfrm>
            <a:off x="7164288" y="3344869"/>
            <a:ext cx="658813" cy="203200"/>
          </a:xfrm>
          <a:prstGeom prst="flowChart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452" y="4515046"/>
            <a:ext cx="5675721" cy="234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75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1052736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南開全球資訊網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https://www.nkut.edu.tw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83" y="2060848"/>
            <a:ext cx="7249537" cy="445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36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08720"/>
            <a:ext cx="3771479" cy="8501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資源使用索引</a:t>
            </a:r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2987824" y="5157192"/>
            <a:ext cx="855663" cy="250825"/>
          </a:xfrm>
          <a:prstGeom prst="ellipse">
            <a:avLst/>
          </a:prstGeom>
          <a:noFill/>
          <a:ln w="57150">
            <a:solidFill>
              <a:srgbClr val="FF0066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TW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1" y="1628800"/>
            <a:ext cx="9015308" cy="5006884"/>
          </a:xfrm>
          <a:prstGeom prst="rect">
            <a:avLst/>
          </a:prstGeom>
        </p:spPr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763688" y="4869160"/>
            <a:ext cx="936104" cy="411137"/>
          </a:xfrm>
          <a:prstGeom prst="ellipse">
            <a:avLst/>
          </a:prstGeom>
          <a:noFill/>
          <a:ln w="57150">
            <a:solidFill>
              <a:srgbClr val="FF0066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TW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95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986663"/>
            <a:ext cx="4089648" cy="70609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資源利用索引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(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續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)</a:t>
            </a:r>
            <a:endParaRPr lang="zh-TW" altLang="en-US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692753"/>
            <a:ext cx="8402272" cy="4754196"/>
          </a:xfrm>
          <a:prstGeom prst="rect">
            <a:avLst/>
          </a:prstGeom>
        </p:spPr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660232" y="2276872"/>
            <a:ext cx="1008111" cy="288032"/>
          </a:xfrm>
          <a:prstGeom prst="ellipse">
            <a:avLst/>
          </a:prstGeom>
          <a:noFill/>
          <a:ln w="57150">
            <a:solidFill>
              <a:srgbClr val="FF0066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/>
          <a:lstStyle>
            <a:lvl1pPr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4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Palatino Linotype" panose="02040502050505030304" pitchFamily="18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TW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7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副標題 2"/>
          <p:cNvSpPr>
            <a:spLocks noGrp="1"/>
          </p:cNvSpPr>
          <p:nvPr>
            <p:ph idx="1"/>
          </p:nvPr>
        </p:nvSpPr>
        <p:spPr>
          <a:xfrm>
            <a:off x="586408" y="2386856"/>
            <a:ext cx="8229600" cy="89812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  <a:t>您的支持是我們最大的動力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 idx="4294967295"/>
          </p:nvPr>
        </p:nvSpPr>
        <p:spPr>
          <a:xfrm>
            <a:off x="899592" y="4005064"/>
            <a:ext cx="7772400" cy="11318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zh-TW" altLang="en-US" sz="6000" dirty="0">
                <a:latin typeface="華康行楷體W5" pitchFamily="65" charset="-120"/>
                <a:ea typeface="華康行楷體W5" pitchFamily="65" charset="-120"/>
              </a:rPr>
              <a:t>圖資處竭誠為您服務</a:t>
            </a:r>
            <a:b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行楷體W5" pitchFamily="65" charset="-120"/>
                <a:ea typeface="華康行楷體W5" pitchFamily="65" charset="-120"/>
              </a:rPr>
            </a:b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行楷體W5" pitchFamily="65" charset="-120"/>
              <a:ea typeface="華康行楷體W5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431749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19153</TotalTime>
  <Words>1482</Words>
  <Application>Microsoft Office PowerPoint</Application>
  <PresentationFormat>如螢幕大小 (4:3)</PresentationFormat>
  <Paragraphs>178</Paragraphs>
  <Slides>38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50" baseType="lpstr">
      <vt:lpstr>Microsoft YaHei</vt:lpstr>
      <vt:lpstr>華康行楷體W5</vt:lpstr>
      <vt:lpstr>華康行楷體W5(P)</vt:lpstr>
      <vt:lpstr>微軟正黑體</vt:lpstr>
      <vt:lpstr>新細明體</vt:lpstr>
      <vt:lpstr>標楷體</vt:lpstr>
      <vt:lpstr>Arial</vt:lpstr>
      <vt:lpstr>Calibri</vt:lpstr>
      <vt:lpstr>Palatino Linotype</vt:lpstr>
      <vt:lpstr>Times New Roman</vt:lpstr>
      <vt:lpstr>Wingdings</vt:lpstr>
      <vt:lpstr>Office 佈景主題</vt:lpstr>
      <vt:lpstr>PowerPoint 簡報</vt:lpstr>
      <vt:lpstr>大綱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自學中心資源</vt:lpstr>
      <vt:lpstr>英文線上學習測驗平台</vt:lpstr>
      <vt:lpstr>校務行政資訊系統進入方式</vt:lpstr>
      <vt:lpstr>校務行政資訊系統</vt:lpstr>
      <vt:lpstr>校務行政資訊系統</vt:lpstr>
      <vt:lpstr>校務行政資訊系統</vt:lpstr>
      <vt:lpstr>校務行政資訊系統提供功能</vt:lpstr>
      <vt:lpstr>啟用Webmail帳號</vt:lpstr>
      <vt:lpstr>啟用Webmail帳號(續)</vt:lpstr>
      <vt:lpstr>設定信件轉寄</vt:lpstr>
      <vt:lpstr>額外信箱</vt:lpstr>
      <vt:lpstr>校園無線網路</vt:lpstr>
      <vt:lpstr>e-Learning數位學習平台</vt:lpstr>
      <vt:lpstr>e-Learning數位學習平台(續)</vt:lpstr>
      <vt:lpstr>個人系統資訊安全維護</vt:lpstr>
      <vt:lpstr>網路使用倫理</vt:lpstr>
      <vt:lpstr>智慧財產權宣導</vt:lpstr>
      <vt:lpstr>ODF-CNS15251 政府文件標準格式實施計畫</vt:lpstr>
      <vt:lpstr>使用自由軟體</vt:lpstr>
      <vt:lpstr>南開全球資訊網https://www.nkut.edu.tw</vt:lpstr>
      <vt:lpstr>資源使用索引</vt:lpstr>
      <vt:lpstr>資源利用索引(續)</vt:lpstr>
      <vt:lpstr>圖資處竭誠為您服務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楊鈺敏</dc:creator>
  <cp:lastModifiedBy>YUMIN YANG</cp:lastModifiedBy>
  <cp:revision>169</cp:revision>
  <cp:lastPrinted>2021-07-13T02:18:15Z</cp:lastPrinted>
  <dcterms:created xsi:type="dcterms:W3CDTF">2016-06-21T07:59:18Z</dcterms:created>
  <dcterms:modified xsi:type="dcterms:W3CDTF">2026-08-31T03:28:22Z</dcterms:modified>
</cp:coreProperties>
</file>