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빈 화면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제목 및 세로 텍스트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세로 제목 및 텍스트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제목 및 내용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제목 슬라이드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algun Gothic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구역 머리글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algun Gothic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콘텐츠 2개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비교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제목만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캡션 있는 콘텐츠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lgun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캡션 있는 그림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lgun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algun Gothic"/>
              <a:buNone/>
              <a:defRPr b="0" i="0" sz="44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3338004" y="893524"/>
            <a:ext cx="5308846" cy="9025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40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身心健康中心</a:t>
            </a:r>
            <a:endParaRPr b="1" i="0" sz="2800" u="none" cap="none" strike="noStrike">
              <a:solidFill>
                <a:srgbClr val="FFFF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2944427" y="2045809"/>
            <a:ext cx="6096000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14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主任：張文郁</a:t>
            </a:r>
            <a:endParaRPr b="1" i="0" sz="14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14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諮商心理師：陳淑婷、黃浩庭</a:t>
            </a:r>
            <a:endParaRPr b="1" i="0" sz="14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14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輔導員：陳吟佩、梁舒婷、林以承、張馨方、潘正夫</a:t>
            </a:r>
            <a:endParaRPr b="1" i="0" sz="14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14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護理師：陳加芳、張美蓮</a:t>
            </a:r>
            <a:endParaRPr b="1" i="0" sz="1400" u="none" cap="none" strike="noStrike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/>
          <p:nvPr/>
        </p:nvSpPr>
        <p:spPr>
          <a:xfrm>
            <a:off x="2388093" y="552508"/>
            <a:ext cx="7108906" cy="578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2400" u="none" cap="none" strike="noStrike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包含諮商輔導、資源教室及健康中心</a:t>
            </a:r>
            <a:endParaRPr b="1" i="0" sz="1100" u="none" cap="none" strike="noStrike"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pSp>
        <p:nvGrpSpPr>
          <p:cNvPr id="91" name="Google Shape;91;p14"/>
          <p:cNvGrpSpPr/>
          <p:nvPr/>
        </p:nvGrpSpPr>
        <p:grpSpPr>
          <a:xfrm>
            <a:off x="2793001" y="2006353"/>
            <a:ext cx="6420695" cy="4110247"/>
            <a:chOff x="1315104" y="0"/>
            <a:chExt cx="6420695" cy="4110247"/>
          </a:xfrm>
        </p:grpSpPr>
        <p:sp>
          <p:nvSpPr>
            <p:cNvPr id="92" name="Google Shape;92;p14"/>
            <p:cNvSpPr/>
            <p:nvPr/>
          </p:nvSpPr>
          <p:spPr>
            <a:xfrm>
              <a:off x="3637411" y="550748"/>
              <a:ext cx="955271" cy="720044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0" y="120000"/>
                  </a:lnTo>
                </a:path>
              </a:pathLst>
            </a:custGeom>
            <a:noFill/>
            <a:ln>
              <a:noFill/>
            </a:ln>
          </p:spPr>
        </p:sp>
        <p:sp>
          <p:nvSpPr>
            <p:cNvPr id="93" name="Google Shape;93;p14"/>
            <p:cNvSpPr/>
            <p:nvPr/>
          </p:nvSpPr>
          <p:spPr>
            <a:xfrm>
              <a:off x="4592683" y="550748"/>
              <a:ext cx="2186640" cy="1760031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06305"/>
                  </a:lnTo>
                  <a:lnTo>
                    <a:pt x="120000" y="106305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1270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94" name="Google Shape;94;p14"/>
            <p:cNvSpPr/>
            <p:nvPr/>
          </p:nvSpPr>
          <p:spPr>
            <a:xfrm>
              <a:off x="4546943" y="550748"/>
              <a:ext cx="91440" cy="1760031"/>
            </a:xfrm>
            <a:custGeom>
              <a:rect b="b" l="l" r="r" t="t"/>
              <a:pathLst>
                <a:path extrusionOk="0" h="120000" w="120000">
                  <a:moveTo>
                    <a:pt x="60025" y="0"/>
                  </a:moveTo>
                  <a:lnTo>
                    <a:pt x="60025" y="106305"/>
                  </a:lnTo>
                  <a:lnTo>
                    <a:pt x="60000" y="106305"/>
                  </a:lnTo>
                  <a:lnTo>
                    <a:pt x="60000" y="120000"/>
                  </a:lnTo>
                </a:path>
              </a:pathLst>
            </a:custGeom>
            <a:noFill/>
            <a:ln cap="flat" cmpd="sng" w="1270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95" name="Google Shape;95;p14"/>
            <p:cNvSpPr/>
            <p:nvPr/>
          </p:nvSpPr>
          <p:spPr>
            <a:xfrm>
              <a:off x="2271581" y="550748"/>
              <a:ext cx="2321101" cy="1753632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106255"/>
                  </a:lnTo>
                  <a:lnTo>
                    <a:pt x="0" y="106255"/>
                  </a:lnTo>
                  <a:lnTo>
                    <a:pt x="0" y="120000"/>
                  </a:lnTo>
                </a:path>
              </a:pathLst>
            </a:custGeom>
            <a:noFill/>
            <a:ln cap="flat" cmpd="sng" w="1270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96" name="Google Shape;96;p14"/>
            <p:cNvSpPr/>
            <p:nvPr/>
          </p:nvSpPr>
          <p:spPr>
            <a:xfrm>
              <a:off x="3295403" y="0"/>
              <a:ext cx="2594558" cy="550748"/>
            </a:xfrm>
            <a:prstGeom prst="rect">
              <a:avLst/>
            </a:prstGeom>
            <a:noFill/>
            <a:ln cap="flat" cmpd="sng" w="1905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4"/>
            <p:cNvSpPr txBox="1"/>
            <p:nvPr/>
          </p:nvSpPr>
          <p:spPr>
            <a:xfrm>
              <a:off x="3295403" y="0"/>
              <a:ext cx="2594558" cy="5507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12700" spcFirstLastPara="1" rIns="127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zh-TW" sz="2000" u="none" cap="none" strike="noStrike">
                  <a:solidFill>
                    <a:srgbClr val="2E3364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身心健康中心</a:t>
              </a:r>
              <a:endParaRPr b="0" i="0" sz="1050" u="none" cap="none" strike="noStrike">
                <a:solidFill>
                  <a:srgbClr val="2E3364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98" name="Google Shape;98;p14"/>
            <p:cNvSpPr/>
            <p:nvPr/>
          </p:nvSpPr>
          <p:spPr>
            <a:xfrm>
              <a:off x="1315104" y="2304381"/>
              <a:ext cx="1912953" cy="956476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4"/>
            <p:cNvSpPr txBox="1"/>
            <p:nvPr/>
          </p:nvSpPr>
          <p:spPr>
            <a:xfrm>
              <a:off x="1315104" y="2304381"/>
              <a:ext cx="1912953" cy="956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zh-TW" sz="1600" u="none" cap="none" strike="noStrike">
                  <a:solidFill>
                    <a:srgbClr val="FD5E2F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健康中心</a:t>
              </a:r>
              <a:endParaRPr b="1" i="0" sz="1600" u="none" cap="none" strike="noStrike">
                <a:solidFill>
                  <a:srgbClr val="FD5E2F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0" i="0" lang="zh-TW" sz="1600" u="none" cap="none" strike="noStrike">
                  <a:solidFill>
                    <a:srgbClr val="2E3364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護理師2名</a:t>
              </a:r>
              <a:endParaRPr b="0" i="0" sz="1600" u="none" cap="none" strike="noStrike">
                <a:solidFill>
                  <a:srgbClr val="2E3364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00" name="Google Shape;100;p14"/>
            <p:cNvSpPr/>
            <p:nvPr/>
          </p:nvSpPr>
          <p:spPr>
            <a:xfrm>
              <a:off x="3636186" y="2310780"/>
              <a:ext cx="1912953" cy="1799467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4"/>
            <p:cNvSpPr txBox="1"/>
            <p:nvPr/>
          </p:nvSpPr>
          <p:spPr>
            <a:xfrm>
              <a:off x="3636186" y="2310780"/>
              <a:ext cx="1912953" cy="17994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875" lIns="8875" spcFirstLastPara="1" rIns="8875" wrap="square" tIns="8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zh-TW" sz="1400" u="none" cap="none" strike="noStrike">
                  <a:solidFill>
                    <a:srgbClr val="FD5E2F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諮商輔導</a:t>
              </a:r>
              <a:endParaRPr b="1" i="0" sz="1400" u="none" cap="none" strike="noStrike">
                <a:solidFill>
                  <a:srgbClr val="FD5E2F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None/>
              </a:pPr>
              <a:r>
                <a:rPr b="0" i="0" lang="zh-TW" sz="1400" u="none" cap="none" strike="noStrike">
                  <a:solidFill>
                    <a:srgbClr val="2E3364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專任諮商心理師 3 名</a:t>
              </a:r>
              <a:endParaRPr b="0" i="0" sz="1400" u="none" cap="none" strike="noStrike">
                <a:solidFill>
                  <a:srgbClr val="2E3364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None/>
              </a:pPr>
              <a:r>
                <a:rPr b="0" i="0" lang="zh-TW" sz="1400" u="none" cap="none" strike="noStrike">
                  <a:solidFill>
                    <a:srgbClr val="2E3364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實習諮商心理師 1 名</a:t>
              </a:r>
              <a:endParaRPr b="0" i="0" sz="1400" u="none" cap="none" strike="noStrike">
                <a:solidFill>
                  <a:srgbClr val="2E3364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None/>
              </a:pPr>
              <a:r>
                <a:rPr b="0" i="0" lang="zh-TW" sz="1400" u="none" cap="none" strike="noStrike">
                  <a:solidFill>
                    <a:srgbClr val="2E3364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兼任諮商心理師 1 名</a:t>
              </a:r>
              <a:endParaRPr b="0" i="0" sz="1400" u="none" cap="none" strike="noStrike">
                <a:solidFill>
                  <a:srgbClr val="2E3364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None/>
              </a:pPr>
              <a:r>
                <a:rPr b="0" i="0" lang="zh-TW" sz="1400" u="none" cap="none" strike="noStrike">
                  <a:solidFill>
                    <a:srgbClr val="2E3364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駐校精神科醫師 1 名</a:t>
              </a:r>
              <a:endParaRPr b="0" i="0" sz="1400" u="none" cap="none" strike="noStrike">
                <a:solidFill>
                  <a:srgbClr val="2E3364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02" name="Google Shape;102;p14"/>
            <p:cNvSpPr/>
            <p:nvPr/>
          </p:nvSpPr>
          <p:spPr>
            <a:xfrm>
              <a:off x="5822846" y="2310780"/>
              <a:ext cx="1912953" cy="956476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4"/>
            <p:cNvSpPr txBox="1"/>
            <p:nvPr/>
          </p:nvSpPr>
          <p:spPr>
            <a:xfrm>
              <a:off x="5822846" y="2310780"/>
              <a:ext cx="1912953" cy="9564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zh-TW" sz="1600" u="none" cap="none" strike="noStrike">
                  <a:solidFill>
                    <a:srgbClr val="FD5E2F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資源教室</a:t>
              </a:r>
              <a:endParaRPr b="1" i="0" sz="1600" u="none" cap="none" strike="noStrike">
                <a:solidFill>
                  <a:srgbClr val="FD5E2F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0" i="0" lang="zh-TW" sz="1600" u="none" cap="none" strike="noStrike">
                  <a:solidFill>
                    <a:srgbClr val="2E3364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輔導員5名</a:t>
              </a:r>
              <a:endParaRPr b="0" i="0" sz="1600" u="none" cap="none" strike="noStrike">
                <a:solidFill>
                  <a:srgbClr val="2E3364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04" name="Google Shape;104;p14"/>
            <p:cNvSpPr/>
            <p:nvPr/>
          </p:nvSpPr>
          <p:spPr>
            <a:xfrm>
              <a:off x="3637411" y="989646"/>
              <a:ext cx="1912953" cy="562293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4"/>
            <p:cNvSpPr txBox="1"/>
            <p:nvPr/>
          </p:nvSpPr>
          <p:spPr>
            <a:xfrm>
              <a:off x="3637411" y="989646"/>
              <a:ext cx="1912953" cy="5622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12700" spcFirstLastPara="1" rIns="127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zh-TW" sz="2000" u="none" cap="none" strike="noStrike">
                  <a:solidFill>
                    <a:srgbClr val="2E3364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主任</a:t>
              </a:r>
              <a:endParaRPr b="0" i="0" sz="2000" u="none" cap="none" strike="noStrike">
                <a:solidFill>
                  <a:srgbClr val="2E3364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/>
          <p:nvPr/>
        </p:nvSpPr>
        <p:spPr>
          <a:xfrm>
            <a:off x="2388093" y="552508"/>
            <a:ext cx="7108906" cy="578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2400" u="none" cap="none" strike="noStrike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諮商輔導簡介</a:t>
            </a:r>
            <a:endParaRPr b="1" i="0" sz="2400" u="none" cap="none" strike="noStrike"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1278384" y="2148760"/>
            <a:ext cx="9635232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800" u="none" cap="none" strike="noStrike">
                <a:solidFill>
                  <a:srgbClr val="00206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　　透過個別諮商、團體輔導、心理測驗、心理衛生教育推廣等活動，維護本校學生身、心理健康之學習環境，促使學生自我成長、悅納自己，培養問題解決能力，促進學生身心靈之健全發展，提升個人的調適能力，以發展個人潛能，以及發展快樂且充實的大學生活。</a:t>
            </a:r>
            <a:endParaRPr b="0" i="0" sz="1800" u="none" cap="none" strike="noStrike">
              <a:solidFill>
                <a:srgbClr val="00206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12" name="Google Shape;112;p15"/>
          <p:cNvSpPr/>
          <p:nvPr/>
        </p:nvSpPr>
        <p:spPr>
          <a:xfrm>
            <a:off x="2471737" y="4656564"/>
            <a:ext cx="7248525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空間：</a:t>
            </a:r>
            <a:r>
              <a:rPr b="0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南新樓104教室</a:t>
            </a:r>
            <a:endParaRPr b="0" i="0" sz="105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聯絡電話：</a:t>
            </a:r>
            <a:r>
              <a:rPr b="0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049-2563489 (轉分機：黃浩庭1570、陳淑婷1575)</a:t>
            </a:r>
            <a:endParaRPr b="0" i="0" sz="105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開放時間：</a:t>
            </a:r>
            <a:r>
              <a:rPr b="0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周一至周五08:00-17:00（暑假依學校規定調整開放時間）</a:t>
            </a:r>
            <a:endParaRPr b="0" i="0" sz="105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cxnSp>
        <p:nvCxnSpPr>
          <p:cNvPr id="113" name="Google Shape;113;p15"/>
          <p:cNvCxnSpPr/>
          <p:nvPr/>
        </p:nvCxnSpPr>
        <p:spPr>
          <a:xfrm>
            <a:off x="994299" y="4226214"/>
            <a:ext cx="10164932" cy="344"/>
          </a:xfrm>
          <a:prstGeom prst="straightConnector1">
            <a:avLst/>
          </a:prstGeom>
          <a:noFill/>
          <a:ln cap="flat" cmpd="sng" w="38100">
            <a:solidFill>
              <a:srgbClr val="97DED0"/>
            </a:solidFill>
            <a:prstDash val="dash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/>
          <p:nvPr/>
        </p:nvSpPr>
        <p:spPr>
          <a:xfrm>
            <a:off x="2388093" y="552508"/>
            <a:ext cx="7108906" cy="578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2400" u="none" cap="none" strike="noStrike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資源教室簡介</a:t>
            </a:r>
            <a:endParaRPr/>
          </a:p>
        </p:txBody>
      </p:sp>
      <p:sp>
        <p:nvSpPr>
          <p:cNvPr id="119" name="Google Shape;119;p16"/>
          <p:cNvSpPr/>
          <p:nvPr/>
        </p:nvSpPr>
        <p:spPr>
          <a:xfrm>
            <a:off x="825622" y="2230593"/>
            <a:ext cx="10540754" cy="25305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600" u="none" cap="none" strike="noStrike">
                <a:solidFill>
                  <a:srgbClr val="00206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　　因應多元入學其特殊教育回歸主流的理念，開辦資源教室，並依據「教育部補助大專校院招收及輔導身心障礙學生實施要點」，統整協調校內外資源，發揮支持與橋樑的角色，提供身心障礙學生適宜的學習環境。資源教室協助本校身心障礙學生處理生活、學習與生涯發展等方面之適應問題，期許在最少限制的環境中，達到最好的學習效果，不僅促其順利完成學業，並促進自我成長，俾未來順利融入社會生活。</a:t>
            </a:r>
            <a:endParaRPr/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206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0" name="Google Shape;120;p16"/>
          <p:cNvSpPr/>
          <p:nvPr/>
        </p:nvSpPr>
        <p:spPr>
          <a:xfrm>
            <a:off x="1280601" y="4761158"/>
            <a:ext cx="963079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空間：</a:t>
            </a:r>
            <a:r>
              <a:rPr b="0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南新樓106資源教室、教學大樓101無障礙電腦教室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聯絡電話：</a:t>
            </a:r>
            <a:r>
              <a:rPr b="0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049-256489 (轉分機：潘正夫1573、林以承1574、陳吟佩1576、梁舒婷1577、張馨方1578)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開放時間：</a:t>
            </a:r>
            <a:r>
              <a:rPr b="0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周一至周五08:00-17:00；17:45-19:45(輔導員夜間輪班)</a:t>
            </a:r>
            <a:endParaRPr/>
          </a:p>
        </p:txBody>
      </p:sp>
      <p:cxnSp>
        <p:nvCxnSpPr>
          <p:cNvPr id="121" name="Google Shape;121;p16"/>
          <p:cNvCxnSpPr/>
          <p:nvPr/>
        </p:nvCxnSpPr>
        <p:spPr>
          <a:xfrm>
            <a:off x="1013532" y="4528056"/>
            <a:ext cx="10164932" cy="344"/>
          </a:xfrm>
          <a:prstGeom prst="straightConnector1">
            <a:avLst/>
          </a:prstGeom>
          <a:noFill/>
          <a:ln cap="flat" cmpd="sng" w="38100">
            <a:solidFill>
              <a:srgbClr val="97DED0"/>
            </a:solidFill>
            <a:prstDash val="dash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/>
          <p:nvPr/>
        </p:nvSpPr>
        <p:spPr>
          <a:xfrm>
            <a:off x="2388093" y="552508"/>
            <a:ext cx="7108906" cy="578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2400" u="none" cap="none" strike="noStrike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健康中心簡介</a:t>
            </a:r>
            <a:endParaRPr b="1" i="0" sz="2400" u="none" cap="none" strike="noStrike"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7" name="Google Shape;127;p17"/>
          <p:cNvSpPr/>
          <p:nvPr/>
        </p:nvSpPr>
        <p:spPr>
          <a:xfrm>
            <a:off x="825622" y="2230593"/>
            <a:ext cx="10540754" cy="16687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1800" u="none" cap="none" strike="noStrike">
                <a:solidFill>
                  <a:srgbClr val="00206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　　健康是生活滿意度與安適的重要組成因子，本中心本著健康服務及教育的精神，促進全校學生及教職員工的健康，營造安全的學習、成長、工作環境，藉由宣導、海報、講座、有獎徵答等健康教育活動，以培養學生正確、健康的生活習性與行為以增進學生的健康知能，培養良好的健康態度及健康行為。</a:t>
            </a:r>
            <a:endParaRPr b="0" i="0" sz="1800" u="none" cap="none" strike="noStrike">
              <a:solidFill>
                <a:srgbClr val="00206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8" name="Google Shape;128;p17"/>
          <p:cNvSpPr/>
          <p:nvPr/>
        </p:nvSpPr>
        <p:spPr>
          <a:xfrm>
            <a:off x="2787642" y="4761158"/>
            <a:ext cx="630980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空間：</a:t>
            </a:r>
            <a:r>
              <a:rPr b="0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教學大樓129教室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聯絡電話：</a:t>
            </a:r>
            <a:r>
              <a:rPr b="0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049-2563489 (轉分機：陳加芳1562、張美蓮5858)</a:t>
            </a:r>
            <a:endParaRPr b="0" i="0" sz="160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開放時間：</a:t>
            </a:r>
            <a:r>
              <a:rPr b="0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周一至周五08:00-17:00（暑假依學校規定調整開放時間）</a:t>
            </a:r>
            <a:endParaRPr b="0" i="0" sz="160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cxnSp>
        <p:nvCxnSpPr>
          <p:cNvPr id="129" name="Google Shape;129;p17"/>
          <p:cNvCxnSpPr/>
          <p:nvPr/>
        </p:nvCxnSpPr>
        <p:spPr>
          <a:xfrm>
            <a:off x="1013532" y="4528056"/>
            <a:ext cx="10164932" cy="344"/>
          </a:xfrm>
          <a:prstGeom prst="straightConnector1">
            <a:avLst/>
          </a:prstGeom>
          <a:noFill/>
          <a:ln cap="flat" cmpd="sng" w="38100">
            <a:solidFill>
              <a:srgbClr val="97DED0"/>
            </a:solidFill>
            <a:prstDash val="dash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/>
          <p:nvPr/>
        </p:nvSpPr>
        <p:spPr>
          <a:xfrm>
            <a:off x="2388093" y="552508"/>
            <a:ext cx="7108906" cy="578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2400" u="none" cap="none" strike="noStrike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每學期重點活動</a:t>
            </a:r>
            <a:endParaRPr/>
          </a:p>
        </p:txBody>
      </p:sp>
      <p:sp>
        <p:nvSpPr>
          <p:cNvPr id="135" name="Google Shape;135;p18"/>
          <p:cNvSpPr/>
          <p:nvPr/>
        </p:nvSpPr>
        <p:spPr>
          <a:xfrm>
            <a:off x="1660124" y="2230593"/>
            <a:ext cx="8871750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2000" u="none" cap="none" strike="noStrike">
                <a:solidFill>
                  <a:srgbClr val="00206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　　每學期我們皆會辦理各式各樣的心衛活動，例如急救訓練、救傷研習(CPR+AED)、電影賞析、假日工作坊、桌遊、講座，或是有獎徵答活動等，有興趣的同學，皆可到身心健康中心網站follow~</a:t>
            </a:r>
            <a:endParaRPr/>
          </a:p>
        </p:txBody>
      </p:sp>
      <p:sp>
        <p:nvSpPr>
          <p:cNvPr id="136" name="Google Shape;136;p18"/>
          <p:cNvSpPr/>
          <p:nvPr/>
        </p:nvSpPr>
        <p:spPr>
          <a:xfrm>
            <a:off x="9496999" y="4058393"/>
            <a:ext cx="1677826" cy="4163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1600" u="none" cap="none" strike="noStrik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中心網址</a:t>
            </a:r>
            <a:endParaRPr b="0" i="0" sz="160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pic>
        <p:nvPicPr>
          <p:cNvPr id="137" name="Google Shape;137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594600" y="4479065"/>
            <a:ext cx="1580225" cy="158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/>
          <p:nvPr/>
        </p:nvSpPr>
        <p:spPr>
          <a:xfrm>
            <a:off x="3524435" y="2669057"/>
            <a:ext cx="5308846" cy="659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28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報告完畢，感謝聆聽</a:t>
            </a:r>
            <a:endParaRPr b="1" i="0" sz="2800" u="none" cap="none" strike="noStrike">
              <a:solidFill>
                <a:srgbClr val="FFFF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 테마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